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B2AF3-A237-4A97-A608-81C221EF4A82}" v="3882" dt="2020-05-16T20:24:14.644"/>
    <p1510:client id="{F3CBE8F5-0BAA-4B86-B02B-42913DC73F99}" v="4638" dt="2020-05-16T18:53:28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F3CF990-ACB8-443A-BB74-D36EC8A00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0B98862-BEE1-44FB-A335-A1B9106B4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5F94F98-3A57-49AA-838E-91AAF600B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185CF21-0594-48C0-9F3E-254D6BCE9D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0B5529D-5CAA-4BF2-B5C9-34705E7661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BD68200-BC03-4015-860B-CD5C30CD7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32A6F87-AC28-4AA8-B8A6-AEBC67BD0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167" y="2590984"/>
            <a:ext cx="7369642" cy="3608480"/>
          </a:xfrm>
        </p:spPr>
        <p:txBody>
          <a:bodyPr>
            <a:normAutofit/>
          </a:bodyPr>
          <a:lstStyle/>
          <a:p>
            <a:pPr algn="l"/>
            <a:r>
              <a:rPr lang="tr-TR" sz="8000">
                <a:cs typeface="Arial"/>
              </a:rPr>
              <a:t>Херман Хесе</a:t>
            </a:r>
            <a:endParaRPr lang="tr-TR" sz="800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3168" y="1079212"/>
            <a:ext cx="6437630" cy="1335503"/>
          </a:xfrm>
        </p:spPr>
        <p:txBody>
          <a:bodyPr>
            <a:normAutofit/>
          </a:bodyPr>
          <a:lstStyle/>
          <a:p>
            <a:pPr algn="l"/>
            <a:r>
              <a:rPr lang="tr-TR" sz="2800">
                <a:cs typeface="Arial"/>
              </a:rPr>
              <a:t>Јевтић Катарина IV1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F3CF990-ACB8-443A-BB74-D36EC8A00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601900C-265D-4146-A578-477541E3D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0B98862-BEE1-44FB-A335-A1B9106B4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5F94F98-3A57-49AA-838E-91AAF600B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185CF21-0594-48C0-9F3E-254D6BCE9D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1F8C064-2DC5-4758-B49C-76BFF64052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FBD68200-BC03-4015-860B-CD5C30CD7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0B5529D-5CAA-4BF2-B5C9-34705E7661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32A6F87-AC28-4AA8-B8A6-AEBC67BD0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BC37F5F-C4F6-4476-81FF-4A8D8827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sr-Latn-RS" sz="4800" dirty="0" smtClean="0">
                <a:cs typeface="Arial"/>
              </a:rPr>
              <a:t>"</a:t>
            </a:r>
            <a:r>
              <a:rPr lang="sr-Latn-RS" sz="4800" dirty="0">
                <a:cs typeface="Arial"/>
              </a:rPr>
              <a:t>Степски вук</a:t>
            </a:r>
            <a:r>
              <a:rPr lang="sr-Latn-RS" sz="4800" dirty="0" smtClean="0">
                <a:cs typeface="Arial"/>
              </a:rPr>
              <a:t>"</a:t>
            </a:r>
            <a:endParaRPr lang="sr-Latn-RS" sz="48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F2F45AF6-2B64-4559-A16D-360A54C63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r-Latn-RS" sz="1400" dirty="0">
                <a:cs typeface="Arial"/>
              </a:rPr>
              <a:t>Овом по свему судећи најзначајнијем Хесеовом делу претходила су два аутобиографска романа, "Бањски гост" и "Нирнбершко пропутовање", оба са подтоном ироније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400" dirty="0">
                <a:cs typeface="Arial"/>
              </a:rPr>
              <a:t>"Степски вук" (1927) је дело по много чему слично са Гетеовим Фаустом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400" dirty="0">
                <a:cs typeface="Arial"/>
              </a:rPr>
              <a:t>Роман прати психологију Харија Халера, који је растрзан између своје људске стране личности и своје усамљене, друштвено неприлагођене, "вучје" стране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400" dirty="0">
                <a:cs typeface="Arial"/>
              </a:rPr>
              <a:t>Аутор ова два дијаметрално различита дела једне целине који се непрестано препиру најзад повезује хумором, и исмевању несклада друштва и културе у ком живи 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400" dirty="0">
                <a:cs typeface="Arial"/>
              </a:rPr>
              <a:t>У роману уочавамо велики број паралела из Хесеовог живота и његовог личног размишљања о свету и друштву какво треба да буде</a:t>
            </a:r>
          </a:p>
        </p:txBody>
      </p:sp>
    </p:spTree>
    <p:extLst>
      <p:ext uri="{BB962C8B-B14F-4D97-AF65-F5344CB8AC3E}">
        <p14:creationId xmlns:p14="http://schemas.microsoft.com/office/powerpoint/2010/main" val="332774711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40C8693A-B687-4F5E-B86B-B4F11D523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51084F9-D042-49BE-9E1A-43E583B98F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E65CA45-264D-4FD3-9249-3CB04EC97E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7B58214-716F-43B8-8272-85CE2B9AB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A5C070E-7DB1-4147-B6A8-D14B9C40E1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31070C9-36CD-4B65-8159-324995821F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5C91549-D1A1-4256-8976-0C61F603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7"/>
            <a:ext cx="8608037" cy="747612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ea typeface="+mj-lt"/>
                <a:cs typeface="+mj-lt"/>
              </a:rPr>
              <a:t>"</a:t>
            </a:r>
            <a:r>
              <a:rPr lang="sr-Latn-RS" dirty="0">
                <a:ea typeface="+mj-lt"/>
                <a:cs typeface="+mj-lt"/>
              </a:rPr>
              <a:t>Степски вук</a:t>
            </a:r>
            <a:r>
              <a:rPr lang="sr-Latn-RS" dirty="0" smtClean="0">
                <a:ea typeface="+mj-lt"/>
                <a:cs typeface="+mj-lt"/>
              </a:rPr>
              <a:t>"</a:t>
            </a:r>
            <a:endParaRPr lang="sr-Latn-RS" dirty="0">
              <a:ea typeface="+mj-lt"/>
              <a:cs typeface="+mj-lt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28AF7CA8-BFE3-42AC-98D3-A1C67BE03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3739031" cy="3997828"/>
          </a:xfrm>
        </p:spPr>
        <p:txBody>
          <a:bodyPr>
            <a:normAutofit fontScale="92500"/>
          </a:bodyPr>
          <a:lstStyle/>
          <a:p>
            <a:pPr marL="344170" indent="-344170">
              <a:lnSpc>
                <a:spcPct val="110000"/>
              </a:lnSpc>
            </a:pPr>
            <a:r>
              <a:rPr lang="sr-Latn-RS" sz="1600" dirty="0">
                <a:cs typeface="Arial"/>
              </a:rPr>
              <a:t>Хари сматра да је отуђење човека модерног доба главни узрок зашто нам се у старости све враћа, оно је главни узрок развоја технологије и све већег јаза између идеала које смо некада као млади имали и њихове стварности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600" dirty="0">
                <a:cs typeface="Arial"/>
              </a:rPr>
              <a:t>Филозофија механичког живота у модерном друштву човеку не дозвољава да размишља о сопственом животу, а идеја о истинској срећи лежи у прихватању раскорака идеала и стварности</a:t>
            </a:r>
          </a:p>
          <a:p>
            <a:pPr marL="344170" indent="-344170">
              <a:lnSpc>
                <a:spcPct val="110000"/>
              </a:lnSpc>
            </a:pPr>
            <a:endParaRPr lang="sr-Latn-RS" sz="1200" dirty="0">
              <a:cs typeface="Arial"/>
            </a:endParaRPr>
          </a:p>
        </p:txBody>
      </p:sp>
      <p:pic>
        <p:nvPicPr>
          <p:cNvPr id="4" name="Slika 4" descr="Slika na kojoj se nalazi zeleno, znak, ulica&#10;&#10;Opis je generisan sa veoma visokim stepenom pouzdanosti">
            <a:extLst>
              <a:ext uri="{FF2B5EF4-FFF2-40B4-BE49-F238E27FC236}">
                <a16:creationId xmlns="" xmlns:a16="http://schemas.microsoft.com/office/drawing/2014/main" id="{85824CE3-0570-49CB-84FD-0B2D040DDE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73" r="6075" b="1"/>
          <a:stretch/>
        </p:blipFill>
        <p:spPr>
          <a:xfrm>
            <a:off x="6140698" y="2303753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9C35FB2-5194-4BE0-92D0-464E2B7116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7080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F21A08-2022-408F-85B0-0466249A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652" y="356795"/>
            <a:ext cx="5012487" cy="676360"/>
          </a:xfrm>
        </p:spPr>
        <p:txBody>
          <a:bodyPr/>
          <a:lstStyle/>
          <a:p>
            <a:r>
              <a:rPr lang="sr-Latn-RS" dirty="0" smtClean="0">
                <a:cs typeface="Arial"/>
              </a:rPr>
              <a:t>"</a:t>
            </a:r>
            <a:r>
              <a:rPr lang="sr-Latn-RS" dirty="0">
                <a:cs typeface="Arial"/>
              </a:rPr>
              <a:t>Игра стаклених перли</a:t>
            </a:r>
            <a:r>
              <a:rPr lang="sr-Latn-RS" dirty="0" smtClean="0">
                <a:cs typeface="Arial"/>
              </a:rPr>
              <a:t>"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6751026E-0BCC-4E9C-A06B-0497FAC96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442" y="1033155"/>
            <a:ext cx="8407729" cy="5486398"/>
          </a:xfrm>
        </p:spPr>
        <p:txBody>
          <a:bodyPr>
            <a:normAutofit fontScale="77500" lnSpcReduction="20000"/>
          </a:bodyPr>
          <a:lstStyle/>
          <a:p>
            <a:pPr marL="344170" indent="-344170"/>
            <a:r>
              <a:rPr lang="sr-Cyrl-RS" dirty="0" smtClean="0">
                <a:cs typeface="Arial"/>
              </a:rPr>
              <a:t>Хесеово последње велико књижевно дело започето је 1931. а објављено десетак година касније, 1943.</a:t>
            </a:r>
          </a:p>
          <a:p>
            <a:pPr marL="344170" indent="-344170"/>
            <a:r>
              <a:rPr lang="sr-Cyrl-RS" dirty="0" smtClean="0">
                <a:cs typeface="Arial"/>
              </a:rPr>
              <a:t>Радња је смештена у измишљеној држави, где се млади подучавају игри са стакленим перлама</a:t>
            </a:r>
          </a:p>
          <a:p>
            <a:pPr marL="344170" indent="-344170"/>
            <a:r>
              <a:rPr lang="sr-Cyrl-RS" dirty="0" smtClean="0">
                <a:cs typeface="Arial"/>
              </a:rPr>
              <a:t>Ова "игра" је алузивно и метафоричнли представљена кроз универзални језик науке, музике и уметности, односно целокупно стваралаштво човечанства </a:t>
            </a:r>
          </a:p>
          <a:p>
            <a:pPr marL="344170" indent="-344170"/>
            <a:r>
              <a:rPr lang="sr-Cyrl-RS" dirty="0" smtClean="0">
                <a:cs typeface="Arial"/>
              </a:rPr>
              <a:t> Роман прати и ток развоја интелекта главног лика Јохана Кнехта ,који најзад постаје такозвани Мајстор ове игре</a:t>
            </a:r>
          </a:p>
          <a:p>
            <a:pPr marL="344170" indent="-344170"/>
            <a:r>
              <a:rPr lang="sr-Cyrl-RS" dirty="0" smtClean="0">
                <a:cs typeface="Arial"/>
              </a:rPr>
              <a:t>У свом последњем делу Хесе комбинује далекоисточну дубоко духовну културу са западним школама у филозофији Ничеа, Шилера и Фројда</a:t>
            </a:r>
          </a:p>
          <a:p>
            <a:pPr marL="344170" indent="-344170"/>
            <a:r>
              <a:rPr lang="sr-Cyrl-RS" dirty="0" smtClean="0">
                <a:cs typeface="Arial"/>
              </a:rPr>
              <a:t>Х.Хесе је у историји запамћен као писац мистицизма, понекад и езотеричних нагона, услед свог непрестаног преиспитивања,а романи попут "Сидарте" и "Демијана" погодни су за развој младог карактера управо због описивања догађаја (и добрих и лоших) са којима се млади неизбежно сусрећу, па га управо из те блискости са психолошким светом многи сматрају писцем унутрашњег тока свести </a:t>
            </a:r>
          </a:p>
          <a:p>
            <a:pPr marL="344170" indent="-344170"/>
            <a:endParaRPr lang="sr-Latn-R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48725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DA9E8CC-6C73-43E6-AF09-B4B1083BC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6DFF5FD-BEF9-4B06-B7C2-58C5CFC92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9A18D1D-88E7-41EF-892F-C99BDEEE5E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13E1A2F-E5D7-4888-BA8C-1CDDC7CE2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625649A-4F9D-4D90-8F0A-433D7A1F68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6F31202-25B1-43E6-94C1-CDCAFFE33C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nalazi čovek, osoba, zatvoreni prostor, fotografija&#10;&#10;Opis je generisan sa veoma visokim stepenom pouzdanosti">
            <a:extLst>
              <a:ext uri="{FF2B5EF4-FFF2-40B4-BE49-F238E27FC236}">
                <a16:creationId xmlns="" xmlns:a16="http://schemas.microsoft.com/office/drawing/2014/main" id="{03FB56F8-08AB-47E1-AB33-506E35A805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064" r="-1" b="22063"/>
          <a:stretch/>
        </p:blipFill>
        <p:spPr>
          <a:xfrm>
            <a:off x="1021249" y="88504"/>
            <a:ext cx="10364285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88507C5-B772-411D-B50E-0C075AD253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7914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795" y="2969365"/>
            <a:ext cx="7958331" cy="1077229"/>
          </a:xfrm>
        </p:spPr>
        <p:txBody>
          <a:bodyPr/>
          <a:lstStyle/>
          <a:p>
            <a:r>
              <a:rPr lang="sr-Cyrl-RS" dirty="0" smtClean="0"/>
              <a:t>Катарина Јевтић4/1</a:t>
            </a:r>
            <a:br>
              <a:rPr lang="sr-Cyrl-RS" dirty="0" smtClean="0"/>
            </a:br>
            <a:r>
              <a:rPr lang="sr-Cyrl-RS" dirty="0" smtClean="0"/>
              <a:t>Четврта гимназија у Београду, 2020.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17971974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="" xmlns:a16="http://schemas.microsoft.com/office/drawing/2014/main" id="{6BB306D4-894F-4A1C-8DE5-1D54B03FD1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9509F6F8-AAE1-4937-902A-BEF577F4E3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="" xmlns:a16="http://schemas.microsoft.com/office/drawing/2014/main" id="{D4FACF2C-80C1-44CC-8817-9EDADE5FF0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9610983A-DB5E-4133-A02A-03DA961CE0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674C9817-74DF-4960-9446-47B3FEBCBC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="" xmlns:a16="http://schemas.microsoft.com/office/drawing/2014/main" id="{4736E5F1-0280-40B7-BC3A-353B312A6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329589B-6047-4294-980F-5B4219C6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31" y="405387"/>
            <a:ext cx="4203364" cy="649891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cs typeface="Arial"/>
              </a:rPr>
              <a:t>Биографија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192F8876-E89B-459B-B400-A942D9329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787" y="1460665"/>
            <a:ext cx="5807034" cy="5153891"/>
          </a:xfrm>
        </p:spPr>
        <p:txBody>
          <a:bodyPr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r-Latn-RS" dirty="0">
                <a:cs typeface="Arial"/>
              </a:rPr>
              <a:t>Херман Хесе (Karl Hermann Hesse) био је немачко-швајцарски песник, сликар и романсијер</a:t>
            </a:r>
          </a:p>
          <a:p>
            <a:pPr marL="344170" indent="-344170">
              <a:lnSpc>
                <a:spcPct val="110000"/>
              </a:lnSpc>
            </a:pPr>
            <a:r>
              <a:rPr lang="sr-Latn-RS" dirty="0">
                <a:cs typeface="Arial"/>
              </a:rPr>
              <a:t>Рођен је у Калву, Немачка, 2.јула 1877. године ,а умро у Монтањоли, Швајцарска 9. августа 1962. Године</a:t>
            </a:r>
          </a:p>
          <a:p>
            <a:pPr marL="344170" indent="-344170">
              <a:lnSpc>
                <a:spcPct val="110000"/>
              </a:lnSpc>
            </a:pPr>
            <a:r>
              <a:rPr lang="sr-Latn-RS" dirty="0">
                <a:cs typeface="Arial"/>
              </a:rPr>
              <a:t>Добитник је Нобелове награде за књижевност 1946. године</a:t>
            </a:r>
          </a:p>
          <a:p>
            <a:pPr marL="344170" indent="-344170">
              <a:lnSpc>
                <a:spcPct val="110000"/>
              </a:lnSpc>
            </a:pPr>
            <a:r>
              <a:rPr lang="sr-Latn-RS" dirty="0">
                <a:cs typeface="Arial"/>
              </a:rPr>
              <a:t>Најпознатија Хесеова дела су "Сидарта", "Степски вук", "Игра стаклених перли", "Демијан", "Нарцис и Златоусти", "Тумарања", "Срећан је ко уме да воли" </a:t>
            </a:r>
          </a:p>
          <a:p>
            <a:pPr marL="344170" indent="-344170">
              <a:lnSpc>
                <a:spcPct val="110000"/>
              </a:lnSpc>
            </a:pPr>
            <a:endParaRPr lang="sr-Latn-RS" sz="1400" dirty="0">
              <a:cs typeface="Arial"/>
            </a:endParaRPr>
          </a:p>
          <a:p>
            <a:pPr marL="344170" indent="-344170">
              <a:lnSpc>
                <a:spcPct val="110000"/>
              </a:lnSpc>
            </a:pPr>
            <a:endParaRPr lang="sr-Latn-RS" sz="1400" dirty="0">
              <a:cs typeface="Arial"/>
            </a:endParaRPr>
          </a:p>
        </p:txBody>
      </p:sp>
      <p:pic>
        <p:nvPicPr>
          <p:cNvPr id="4" name="Slika 4" descr="Slika na kojoj se nalazi čovek, osoba, zatvoreni prostor, knjiga&#10;&#10;Opis je generisan sa veoma visokim stepenom pouzdanosti">
            <a:extLst>
              <a:ext uri="{FF2B5EF4-FFF2-40B4-BE49-F238E27FC236}">
                <a16:creationId xmlns="" xmlns:a16="http://schemas.microsoft.com/office/drawing/2014/main" id="{0B7E7C75-3D73-4240-B00E-C5C055E8AE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83" r="9625"/>
          <a:stretch/>
        </p:blipFill>
        <p:spPr>
          <a:xfrm>
            <a:off x="7318874" y="227"/>
            <a:ext cx="4066046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20">
            <a:extLst>
              <a:ext uri="{FF2B5EF4-FFF2-40B4-BE49-F238E27FC236}">
                <a16:creationId xmlns="" xmlns:a16="http://schemas.microsoft.com/office/drawing/2014/main" id="{8FB3060F-E739-42D0-B49B-587B1F7C0F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373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F3CF990-ACB8-443A-BB74-D36EC8A00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601900C-265D-4146-A578-477541E3D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0B98862-BEE1-44FB-A335-A1B9106B4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5F94F98-3A57-49AA-838E-91AAF600B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185CF21-0594-48C0-9F3E-254D6BCE9D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1F8C064-2DC5-4758-B49C-76BFF64052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FBD68200-BC03-4015-860B-CD5C30CD7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0B5529D-5CAA-4BF2-B5C9-34705E7661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32A6F87-AC28-4AA8-B8A6-AEBC67BD0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239D6BBF-72D5-40F2-AF02-5831AE6B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048" y="605641"/>
            <a:ext cx="8680863" cy="6020789"/>
          </a:xfrm>
        </p:spPr>
        <p:txBody>
          <a:bodyPr anchor="t"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r-Latn-RS" sz="2400" dirty="0">
                <a:cs typeface="Arial"/>
              </a:rPr>
              <a:t>Његова мајка, Марија Гундерт, потицала је из породице која је служила у базелској протестантској мисији у Индији, а њен отац, Херман Гундерт, иначе доктор филозофије, био је иницијатор првих Хесеових додира са науком и књижевношћу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2400" dirty="0">
                <a:cs typeface="Arial"/>
              </a:rPr>
              <a:t>Адолесцентске године му обележавају депресија у коју је релативно рано ушао, лош однос са родитељима услед бунтовничког понашања и слабог школског успеха и покушај самоубиства, због чега је једно време лежао у менталној установи у граду Ремшталу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2400" dirty="0">
                <a:ea typeface="+mn-lt"/>
                <a:cs typeface="+mn-lt"/>
              </a:rPr>
              <a:t>Поучен идејама своје породице, још као јако млад дефинише свој чврсти отпор према јаком национализму који је у то време владао међу немачким народом</a:t>
            </a:r>
          </a:p>
          <a:p>
            <a:pPr marL="344170" indent="-344170">
              <a:lnSpc>
                <a:spcPct val="110000"/>
              </a:lnSpc>
            </a:pPr>
            <a:endParaRPr lang="sr-Latn-RS" sz="15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4970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F3CF990-ACB8-443A-BB74-D36EC8A00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601900C-265D-4146-A578-477541E3D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0B98862-BEE1-44FB-A335-A1B9106B4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5F94F98-3A57-49AA-838E-91AAF600B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185CF21-0594-48C0-9F3E-254D6BCE9D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1F8C064-2DC5-4758-B49C-76BFF64052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FBD68200-BC03-4015-860B-CD5C30CD7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0B5529D-5CAA-4BF2-B5C9-34705E7661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32A6F87-AC28-4AA8-B8A6-AEBC67BD0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10D29C37-BDB5-46E3-BCD9-99E47D8B4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060" y="1008794"/>
            <a:ext cx="8217724" cy="5605761"/>
          </a:xfrm>
        </p:spPr>
        <p:txBody>
          <a:bodyPr anchor="t"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r-Latn-RS" dirty="0">
                <a:cs typeface="Arial"/>
              </a:rPr>
              <a:t>Током свог кратког рада у књижари одмах по завршетку школе доста се интересовао за дела Ничеа, Фројда и Шилера, који су по многима веома утицали на његову филозофију спознаје</a:t>
            </a:r>
          </a:p>
          <a:p>
            <a:pPr marL="344170" indent="-344170">
              <a:lnSpc>
                <a:spcPct val="110000"/>
              </a:lnSpc>
            </a:pPr>
            <a:r>
              <a:rPr lang="sr-Latn-RS" dirty="0">
                <a:cs typeface="Arial"/>
              </a:rPr>
              <a:t>Као антимилитариста и пацифиста жестоко се противио било каквим ратовима, иако је за свог живота преживео оба светска рата</a:t>
            </a:r>
          </a:p>
          <a:p>
            <a:pPr marL="344170" indent="-344170">
              <a:lnSpc>
                <a:spcPct val="110000"/>
              </a:lnSpc>
            </a:pPr>
            <a:r>
              <a:rPr lang="sr-Latn-RS" dirty="0">
                <a:cs typeface="Arial"/>
              </a:rPr>
              <a:t>Његово добровољно учешће у рату 1914. године како би позвао људе на мир, у народу је наишло на осуду и подсмех</a:t>
            </a:r>
          </a:p>
          <a:p>
            <a:pPr marL="344170" indent="-344170">
              <a:lnSpc>
                <a:spcPct val="110000"/>
              </a:lnSpc>
            </a:pPr>
            <a:r>
              <a:rPr lang="sr-Latn-RS" dirty="0">
                <a:cs typeface="Arial"/>
              </a:rPr>
              <a:t>Женио се три пута</a:t>
            </a:r>
          </a:p>
          <a:p>
            <a:pPr marL="344170" indent="-344170">
              <a:lnSpc>
                <a:spcPct val="110000"/>
              </a:lnSpc>
            </a:pPr>
            <a:r>
              <a:rPr lang="sr-Latn-RS" dirty="0">
                <a:cs typeface="Arial"/>
              </a:rPr>
              <a:t>Пред крај свог живот уточиште проналази као сликар у градићу Монтањола у Швајцарској, где касније и умире</a:t>
            </a:r>
          </a:p>
          <a:p>
            <a:pPr marL="344170" indent="-344170">
              <a:lnSpc>
                <a:spcPct val="110000"/>
              </a:lnSpc>
            </a:pPr>
            <a:endParaRPr lang="sr-Latn-RS" sz="15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3145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40C8693A-B687-4F5E-B86B-B4F11D523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51084F9-D042-49BE-9E1A-43E583B98F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E65CA45-264D-4FD3-9249-3CB04EC97E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7B58214-716F-43B8-8272-85CE2B9AB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A5C070E-7DB1-4147-B6A8-D14B9C40E1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31070C9-36CD-4B65-8159-324995821F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8F026E8-C48D-4FFD-9437-60FF0BC2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cs typeface="Arial"/>
              </a:rPr>
              <a:t>-</a:t>
            </a:r>
            <a:r>
              <a:rPr lang="sr-Cyrl-RS" dirty="0" smtClean="0">
                <a:cs typeface="Arial"/>
              </a:rPr>
              <a:t>Песничко стваралаштво</a:t>
            </a:r>
            <a:r>
              <a:rPr lang="sr-Cyrl-RS" dirty="0" smtClean="0"/>
              <a:t>-</a:t>
            </a:r>
            <a:endParaRPr lang="sr-Cyrl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702AB175-AEA8-46E9-ADA5-50B526298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r-Latn-RS" sz="1500">
                <a:cs typeface="Arial"/>
              </a:rPr>
              <a:t>Херман Хесе је на почетку свог стваралаштва углавном писао песме, а најистакнутији жанр је свакако љубавна поезија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500">
                <a:cs typeface="Arial"/>
              </a:rPr>
              <a:t>Из овог периода најзначајније су: "Језик пролећа", "Љубавна песма", "Равена", "Плави лептир", "Јутро", "Прекасно", "Смрти, сестро моја", "Како тугује ветар", "У магли" и још многе друге</a:t>
            </a:r>
          </a:p>
        </p:txBody>
      </p:sp>
      <p:pic>
        <p:nvPicPr>
          <p:cNvPr id="4" name="Slika 4" descr="Slika na kojoj se nalazi tekst, dokument&#10;&#10;Opis je generisan sa veoma visokim stepenom pouzdanosti">
            <a:extLst>
              <a:ext uri="{FF2B5EF4-FFF2-40B4-BE49-F238E27FC236}">
                <a16:creationId xmlns="" xmlns:a16="http://schemas.microsoft.com/office/drawing/2014/main" id="{A30E1001-6328-4CA6-A32C-E58BDB75B1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0" r="3256" b="-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9C35FB2-5194-4BE0-92D0-464E2B7116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752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8F3CF990-ACB8-443A-BB74-D36EC8A00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601900C-265D-4146-A578-477541E3D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0B98862-BEE1-44FB-A335-A1B9106B4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65F94F98-3A57-49AA-838E-91AAF600B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185CF21-0594-48C0-9F3E-254D6BCE9D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1F8C064-2DC5-4758-B49C-76BFF64052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FBD68200-BC03-4015-860B-CD5C30CD7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0B5529D-5CAA-4BF2-B5C9-34705E7661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332A6F87-AC28-4AA8-B8A6-AEBC67BD0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413B0EC-77A6-4827-B1D3-A5879E6B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956" y="311618"/>
            <a:ext cx="8381238" cy="828414"/>
          </a:xfrm>
        </p:spPr>
        <p:txBody>
          <a:bodyPr>
            <a:normAutofit/>
          </a:bodyPr>
          <a:lstStyle/>
          <a:p>
            <a:pPr algn="l"/>
            <a:r>
              <a:rPr lang="sr-Latn-RS" sz="4800" dirty="0">
                <a:cs typeface="Arial"/>
              </a:rPr>
              <a:t>-Путовање у Индију-</a:t>
            </a:r>
            <a:endParaRPr lang="sr-Latn-RS" sz="48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494222F0-5100-4AF9-930C-DF77825A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186" y="1140033"/>
            <a:ext cx="8075221" cy="5712480"/>
          </a:xfrm>
        </p:spPr>
        <p:txBody>
          <a:bodyPr anchor="t">
            <a:no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r-Latn-RS" sz="1800" dirty="0">
                <a:cs typeface="Arial"/>
              </a:rPr>
              <a:t>Хесе је 1911. Године са својим пријатељем Хансом Штурценегером кренуо у путовање до Цејлона и Индије, како би превазишао стваралачку кризу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800" dirty="0">
                <a:cs typeface="Arial"/>
              </a:rPr>
              <a:t>На том путу духовне и религиозне инспирације Хесе се сусреће са филозофијом и идејама које јако утичу на његов даљи књижевни рад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800" dirty="0">
                <a:cs typeface="Arial"/>
              </a:rPr>
              <a:t>Као последица тог путовања настала су дела "Из Индије" (1913) и неколико година касније "Сидарта"(1922), једна од најлепших и најпоетичнијих Хесеових приповедака, а истовремено и ода индијској култури и филозофији азијске мудрости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800" dirty="0">
                <a:cs typeface="Arial"/>
              </a:rPr>
              <a:t>Ово дело сам Хесе назива и "индијска поезија", а главни лик носи историјско име Буде, Сидарта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800" dirty="0">
                <a:cs typeface="Arial"/>
              </a:rPr>
              <a:t>Књижевници као што је Хенри Милер су ово дело окарактерисали као "лек ефикаснији и од Новог завета"</a:t>
            </a:r>
          </a:p>
        </p:txBody>
      </p:sp>
    </p:spTree>
    <p:extLst>
      <p:ext uri="{BB962C8B-B14F-4D97-AF65-F5344CB8AC3E}">
        <p14:creationId xmlns:p14="http://schemas.microsoft.com/office/powerpoint/2010/main" val="122153127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FAADFB1-A9D8-4319-BAC8-6B3FD36BF2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17C5FC5-1BC6-470E-A163-7EE80D227E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316889-BCD7-49B5-89BD-4FC1D29FE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E12F873-5B9B-482F-9FB3-6355C4F3B7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F245259-4364-4D53-AC48-3E893885AD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36B5D99-DCAD-4E54-B162-46B46094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cs typeface="Arial"/>
              </a:rPr>
              <a:t>"</a:t>
            </a:r>
            <a:r>
              <a:rPr lang="sr-Latn-RS" dirty="0">
                <a:cs typeface="Arial"/>
              </a:rPr>
              <a:t>Сидарта</a:t>
            </a:r>
            <a:r>
              <a:rPr lang="sr-Latn-RS" dirty="0" smtClean="0">
                <a:cs typeface="Arial"/>
              </a:rPr>
              <a:t>"</a:t>
            </a:r>
            <a:endParaRPr lang="sr-Latn-RS" dirty="0"/>
          </a:p>
        </p:txBody>
      </p:sp>
      <p:pic>
        <p:nvPicPr>
          <p:cNvPr id="4" name="Slika 4" descr="Slika na kojoj se nalazi znak, žuto, kutija, frižider&#10;&#10;Opis je generisan sa veoma visokim stepenom pouzdanosti">
            <a:extLst>
              <a:ext uri="{FF2B5EF4-FFF2-40B4-BE49-F238E27FC236}">
                <a16:creationId xmlns="" xmlns:a16="http://schemas.microsoft.com/office/drawing/2014/main" id="{1E04CDCC-4A4D-460C-90B6-AE5DFDA530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" r="4770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B9C7619-9AF0-4D6F-B2E3-21032A5C3A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F956DEDF-2802-488D-9D56-DC0E1B4E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sr-Latn-RS" sz="1500" dirty="0">
                <a:cs typeface="Arial"/>
              </a:rPr>
              <a:t>Роман се одвија у Индији у 6. веку пре нове ере и говори о младом учитељу Веде (почеци хиндуизма) по имену Сидарта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500" dirty="0">
                <a:cs typeface="Arial"/>
              </a:rPr>
              <a:t>Сидарта осуђује себе на вечно трагање за неуништивом суштином ума, тзв. Атму, и кроз судбинско ходочашће и низ личних догађаја у његовом животу, најзад открива тајне Атмана и приповеда их свом дугогодишњем пријатељу</a:t>
            </a:r>
          </a:p>
          <a:p>
            <a:pPr marL="344170" indent="-344170">
              <a:lnSpc>
                <a:spcPct val="110000"/>
              </a:lnSpc>
            </a:pPr>
            <a:r>
              <a:rPr lang="sr-Latn-RS" sz="1500" dirty="0">
                <a:cs typeface="Arial"/>
              </a:rPr>
              <a:t>По овом роману је 1972. године снимљен и филм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AFBE0AC-23B1-4352-95D2-C71EB6D150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711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F3CF990-ACB8-443A-BB74-D36EC8A00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601900C-265D-4146-A578-477541E3DF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0B98862-BEE1-44FB-A335-A1B9106B4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5F94F98-3A57-49AA-838E-91AAF600B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185CF21-0594-48C0-9F3E-254D6BCE9D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1F8C064-2DC5-4758-B49C-76BFF64052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FBD68200-BC03-4015-860B-CD5C30CD7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0B5529D-5CAA-4BF2-B5C9-34705E7661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32A6F87-AC28-4AA8-B8A6-AEBC67BD0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EC3CA96-70C3-46D3-B8BE-1B7511AB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sr-Latn-RS" sz="4800" dirty="0" smtClean="0">
                <a:cs typeface="Arial"/>
              </a:rPr>
              <a:t>"</a:t>
            </a:r>
            <a:r>
              <a:rPr lang="sr-Cyrl-RS" sz="4800" dirty="0" smtClean="0">
                <a:cs typeface="Arial"/>
              </a:rPr>
              <a:t>Демијан"</a:t>
            </a:r>
            <a:endParaRPr lang="sr-Latn-RS" sz="48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C09963FC-CD98-4C24-9C59-99DA89AC0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1595073"/>
            <a:ext cx="6572814" cy="4454871"/>
          </a:xfrm>
        </p:spPr>
        <p:txBody>
          <a:bodyPr anchor="t">
            <a:normAutofit fontScale="92500" lnSpcReduction="10000"/>
          </a:bodyPr>
          <a:lstStyle/>
          <a:p>
            <a:pPr marL="344170" indent="-344170"/>
            <a:r>
              <a:rPr lang="sr-Cyrl-RS" sz="1800" dirty="0" smtClean="0">
                <a:cs typeface="Arial"/>
              </a:rPr>
              <a:t>"Демијан" је Хесеово помало аутобиографско дело и прича која приказује детињство и младост лика Емила Синклера, под чијим је псудонимом и објавио ово дело</a:t>
            </a:r>
          </a:p>
          <a:p>
            <a:pPr marL="344170" indent="-344170"/>
            <a:r>
              <a:rPr lang="sr-Cyrl-RS" sz="1800" dirty="0" smtClean="0">
                <a:cs typeface="Arial"/>
              </a:rPr>
              <a:t>Оно је одраз и Хесеовог живота непосредно након Првог светског рата у коме је учествовао</a:t>
            </a:r>
          </a:p>
          <a:p>
            <a:pPr marL="344170" indent="-344170"/>
            <a:r>
              <a:rPr lang="sr-Cyrl-RS" sz="1800" dirty="0" smtClean="0">
                <a:cs typeface="Arial"/>
              </a:rPr>
              <a:t>У делу је истакнута улога религије и критика дубоко утемељене хричћанске догматике и њеног дуалног морала у поступцима Синклеровог пријатеља Демијана</a:t>
            </a:r>
          </a:p>
          <a:p>
            <a:pPr marL="344170" indent="-344170"/>
            <a:r>
              <a:rPr lang="sr-Cyrl-RS" sz="1800" dirty="0" smtClean="0">
                <a:cs typeface="Arial"/>
              </a:rPr>
              <a:t>Дело такође сведочи о преплитању интелектуалног развоја и емоција главног лика, у истој мери као и спознаје зла и психолошких идеја Карла Густава Јунга, са којим је Хесе остварио дубљи контакт у току свог лечења методом психоанализе</a:t>
            </a:r>
            <a:endParaRPr lang="sr-Cyrl-R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73243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43BBAF34-367D-4E18-A62E-4602BD908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9A4CF08-858A-49E4-B707-4E7585D11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6938E62-910D-4D69-AA09-567AAAC37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74E54C6-D084-4BC8-B3F9-8B9EC22A6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685D075-2945-4BFB-8B37-CBA4E1DE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ea typeface="+mj-lt"/>
                <a:cs typeface="+mj-lt"/>
              </a:rPr>
              <a:t>"</a:t>
            </a:r>
            <a:r>
              <a:rPr lang="sr-Cyrl-RS" dirty="0" smtClean="0">
                <a:ea typeface="+mj-lt"/>
                <a:cs typeface="+mj-lt"/>
              </a:rPr>
              <a:t>Демијан</a:t>
            </a:r>
            <a:r>
              <a:rPr lang="sr-Latn-RS" dirty="0" smtClean="0">
                <a:ea typeface="+mj-lt"/>
                <a:cs typeface="+mj-lt"/>
              </a:rPr>
              <a:t>"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1A118188-6CF3-4D3D-857C-33DC556A9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sr-Latn-RS" sz="1800" dirty="0">
                <a:cs typeface="Arial"/>
              </a:rPr>
              <a:t>У </a:t>
            </a:r>
            <a:r>
              <a:rPr lang="sr-Latn-RS" sz="1800">
                <a:cs typeface="Arial"/>
              </a:rPr>
              <a:t>делу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се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уочавају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паралеле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са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Јунговом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теоријом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интерпретације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сна</a:t>
            </a:r>
            <a:r>
              <a:rPr lang="sr-Latn-RS" sz="1800" dirty="0">
                <a:cs typeface="Arial"/>
              </a:rPr>
              <a:t> и </a:t>
            </a:r>
            <a:r>
              <a:rPr lang="sr-Latn-RS" sz="1800">
                <a:cs typeface="Arial"/>
              </a:rPr>
              <a:t>теоријом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индивидуације</a:t>
            </a:r>
            <a:r>
              <a:rPr lang="sr-Latn-RS" sz="1800" dirty="0">
                <a:cs typeface="Arial"/>
              </a:rPr>
              <a:t>, </a:t>
            </a:r>
            <a:r>
              <a:rPr lang="sr-Latn-RS" sz="1800">
                <a:cs typeface="Arial"/>
              </a:rPr>
              <a:t>наслеђа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колективно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несвесног</a:t>
            </a:r>
            <a:r>
              <a:rPr lang="sr-Latn-RS" sz="1800" dirty="0">
                <a:cs typeface="Arial"/>
              </a:rPr>
              <a:t> и </a:t>
            </a:r>
            <a:r>
              <a:rPr lang="sr-Latn-RS" sz="1800">
                <a:cs typeface="Arial"/>
              </a:rPr>
              <a:t>Јунгових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архетипова</a:t>
            </a:r>
            <a:r>
              <a:rPr lang="sr-Latn-RS" sz="1800" dirty="0">
                <a:cs typeface="Arial"/>
              </a:rPr>
              <a:t>,  </a:t>
            </a:r>
            <a:r>
              <a:rPr lang="sr-Latn-RS" sz="1800">
                <a:cs typeface="Arial"/>
              </a:rPr>
              <a:t>свеприсутние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митологије</a:t>
            </a:r>
            <a:r>
              <a:rPr lang="sr-Latn-RS" sz="1800" dirty="0">
                <a:cs typeface="Arial"/>
              </a:rPr>
              <a:t> и </a:t>
            </a:r>
            <a:r>
              <a:rPr lang="sr-Latn-RS" sz="1800">
                <a:cs typeface="Arial"/>
              </a:rPr>
              <a:t>помињања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Еве</a:t>
            </a:r>
            <a:r>
              <a:rPr lang="sr-Latn-RS" sz="1800" dirty="0">
                <a:cs typeface="Arial"/>
              </a:rPr>
              <a:t>, </a:t>
            </a:r>
            <a:r>
              <a:rPr lang="sr-Latn-RS" sz="1800">
                <a:cs typeface="Arial"/>
              </a:rPr>
              <a:t>Беатриче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итд</a:t>
            </a:r>
            <a:r>
              <a:rPr lang="sr-Latn-RS" sz="1800" dirty="0">
                <a:cs typeface="Arial"/>
              </a:rPr>
              <a:t>., </a:t>
            </a:r>
            <a:r>
              <a:rPr lang="sr-Latn-RS" sz="1800">
                <a:cs typeface="Arial"/>
              </a:rPr>
              <a:t>мотив</a:t>
            </a:r>
            <a:r>
              <a:rPr lang="sr-Latn-RS" sz="1800" dirty="0">
                <a:cs typeface="Arial"/>
              </a:rPr>
              <a:t> "</a:t>
            </a:r>
            <a:r>
              <a:rPr lang="sr-Latn-RS" sz="1800">
                <a:cs typeface="Arial"/>
              </a:rPr>
              <a:t>блудног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сина</a:t>
            </a:r>
            <a:r>
              <a:rPr lang="sr-Latn-RS" sz="1800" dirty="0">
                <a:cs typeface="Arial"/>
              </a:rPr>
              <a:t>" </a:t>
            </a:r>
            <a:r>
              <a:rPr lang="sr-Latn-RS" sz="1800">
                <a:cs typeface="Arial"/>
              </a:rPr>
              <a:t>који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се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може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наћи</a:t>
            </a:r>
            <a:r>
              <a:rPr lang="sr-Latn-RS" sz="1800" dirty="0">
                <a:cs typeface="Arial"/>
              </a:rPr>
              <a:t> у </a:t>
            </a:r>
            <a:r>
              <a:rPr lang="sr-Latn-RS" sz="1800">
                <a:cs typeface="Arial"/>
              </a:rPr>
              <a:t>многим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Хесеовим</a:t>
            </a:r>
            <a:r>
              <a:rPr lang="sr-Latn-RS" sz="1800" dirty="0">
                <a:cs typeface="Arial"/>
              </a:rPr>
              <a:t> </a:t>
            </a:r>
            <a:r>
              <a:rPr lang="sr-Latn-RS" sz="1800">
                <a:cs typeface="Arial"/>
              </a:rPr>
              <a:t>делима</a:t>
            </a:r>
          </a:p>
          <a:p>
            <a:pPr marL="344170" indent="-344170"/>
            <a:endParaRPr lang="sr-Latn-RS" sz="1800" dirty="0">
              <a:cs typeface="Arial"/>
            </a:endParaRPr>
          </a:p>
          <a:p>
            <a:pPr marL="344170" indent="-344170"/>
            <a:endParaRPr lang="sr-Latn-RS" sz="1800" dirty="0">
              <a:cs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777713DB-A0B1-4507-9991-B6DCAE436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nalazi kutija, hrana&#10;&#10;Opis je generisan sa veoma visokim stepenom pouzdanosti">
            <a:extLst>
              <a:ext uri="{FF2B5EF4-FFF2-40B4-BE49-F238E27FC236}">
                <a16:creationId xmlns="" xmlns:a16="http://schemas.microsoft.com/office/drawing/2014/main" id="{19B5BF0A-082F-4E0A-A7BC-A121334A2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7961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9A96FF2-ACD7-48C4-BCE1-FC7F42108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9184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8</TotalTime>
  <Words>916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MS Shell Dlg 2</vt:lpstr>
      <vt:lpstr>Wingdings</vt:lpstr>
      <vt:lpstr>Wingdings 3</vt:lpstr>
      <vt:lpstr>Madison</vt:lpstr>
      <vt:lpstr>Херман Хесе</vt:lpstr>
      <vt:lpstr>Биографија</vt:lpstr>
      <vt:lpstr>PowerPoint Presentation</vt:lpstr>
      <vt:lpstr>PowerPoint Presentation</vt:lpstr>
      <vt:lpstr>-Песничко стваралаштво-</vt:lpstr>
      <vt:lpstr>-Путовање у Индију-</vt:lpstr>
      <vt:lpstr>"Сидарта"</vt:lpstr>
      <vt:lpstr>"Демијан"</vt:lpstr>
      <vt:lpstr>"Демијан"</vt:lpstr>
      <vt:lpstr>"Степски вук"</vt:lpstr>
      <vt:lpstr>"Степски вук"</vt:lpstr>
      <vt:lpstr>"Игра стаклених перли"</vt:lpstr>
      <vt:lpstr>PowerPoint Presentation</vt:lpstr>
      <vt:lpstr>Катарина Јевтић4/1 Четврта гимназија у Београду, 2020.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Kondzulovic</dc:creator>
  <cp:lastModifiedBy>Kondzulovic</cp:lastModifiedBy>
  <cp:revision>817</cp:revision>
  <dcterms:created xsi:type="dcterms:W3CDTF">2020-05-16T17:07:37Z</dcterms:created>
  <dcterms:modified xsi:type="dcterms:W3CDTF">2021-06-24T23:41:38Z</dcterms:modified>
</cp:coreProperties>
</file>