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4" r:id="rId3"/>
    <p:sldId id="284" r:id="rId4"/>
    <p:sldId id="285" r:id="rId5"/>
    <p:sldId id="305" r:id="rId6"/>
    <p:sldId id="260" r:id="rId7"/>
    <p:sldId id="261" r:id="rId8"/>
    <p:sldId id="319" r:id="rId9"/>
    <p:sldId id="308" r:id="rId10"/>
    <p:sldId id="310" r:id="rId11"/>
    <p:sldId id="264" r:id="rId12"/>
    <p:sldId id="265" r:id="rId13"/>
    <p:sldId id="266" r:id="rId14"/>
    <p:sldId id="267" r:id="rId15"/>
    <p:sldId id="324" r:id="rId16"/>
    <p:sldId id="312" r:id="rId17"/>
    <p:sldId id="314" r:id="rId18"/>
    <p:sldId id="269" r:id="rId19"/>
    <p:sldId id="270" r:id="rId20"/>
    <p:sldId id="271" r:id="rId21"/>
    <p:sldId id="325" r:id="rId22"/>
    <p:sldId id="316" r:id="rId23"/>
    <p:sldId id="318" r:id="rId24"/>
    <p:sldId id="273" r:id="rId25"/>
    <p:sldId id="274" r:id="rId26"/>
    <p:sldId id="275" r:id="rId27"/>
    <p:sldId id="276" r:id="rId28"/>
    <p:sldId id="321" r:id="rId29"/>
    <p:sldId id="323" r:id="rId30"/>
    <p:sldId id="306" r:id="rId31"/>
    <p:sldId id="299" r:id="rId32"/>
    <p:sldId id="295" r:id="rId33"/>
    <p:sldId id="326" r:id="rId34"/>
    <p:sldId id="327" r:id="rId35"/>
    <p:sldId id="328" r:id="rId36"/>
    <p:sldId id="329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FF"/>
    <a:srgbClr val="205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674593B-E534-4AB5-973A-E49C3E452733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B975443-A204-4576-964A-51412C1214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733800"/>
            <a:ext cx="5120640" cy="1581150"/>
          </a:xfrm>
        </p:spPr>
        <p:txBody>
          <a:bodyPr/>
          <a:lstStyle/>
          <a:p>
            <a:r>
              <a:rPr lang="sr-Cyrl-RS" smtClean="0"/>
              <a:t>Правописне грешке представљене на комичан начин.</a:t>
            </a:r>
          </a:p>
          <a:p>
            <a:r>
              <a:rPr lang="sr-Cyrl-RS" smtClean="0"/>
              <a:t>Стрип у функцији учења.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Правопис у слици и речи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Први стрип: „Посвађана слова“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-Хеј</a:t>
            </a:r>
            <a:r>
              <a:rPr lang="ru-RU" smtClean="0"/>
              <a:t>, где </a:t>
            </a:r>
            <a:r>
              <a:rPr lang="ru-RU"/>
              <a:t>си? Хоћеш ли током  лета да будеш у Београду?</a:t>
            </a:r>
          </a:p>
          <a:p>
            <a:pPr marL="0" indent="0">
              <a:buNone/>
            </a:pPr>
            <a:r>
              <a:rPr lang="ru-RU"/>
              <a:t>-Ма не, идем у Будву. А ти?</a:t>
            </a:r>
          </a:p>
          <a:p>
            <a:pPr marL="0" indent="0">
              <a:buNone/>
            </a:pPr>
            <a:r>
              <a:rPr lang="ru-RU"/>
              <a:t>-Идем у Херцег Нови. У робној кући на Тргу Николе Пашића купила сам купаћи костим.</a:t>
            </a:r>
          </a:p>
          <a:p>
            <a:pPr marL="0" indent="0">
              <a:buNone/>
            </a:pPr>
            <a:r>
              <a:rPr lang="ru-RU"/>
              <a:t>-А ја наочаре за сунце у Улици кнеза Михаила.</a:t>
            </a:r>
          </a:p>
          <a:p>
            <a:pPr marL="0" indent="0">
              <a:buNone/>
            </a:pPr>
            <a:r>
              <a:rPr lang="ru-RU"/>
              <a:t>-Хеј, види, реч улица написана је великим словом!</a:t>
            </a:r>
          </a:p>
          <a:p>
            <a:pPr marL="0" indent="0">
              <a:buNone/>
            </a:pPr>
            <a:r>
              <a:rPr lang="ru-RU"/>
              <a:t>-Види стварно! И код мене исто,  „улица“  великим  а „брестова“  малим словом!!! Да ли верујеш!</a:t>
            </a:r>
          </a:p>
          <a:p>
            <a:pPr marL="0" indent="0">
              <a:buNone/>
            </a:pPr>
            <a:r>
              <a:rPr lang="ru-RU"/>
              <a:t>-Шта се ти чудиш? Ево, кад би се улица звала по теби, носила би твоје име и презиме.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>
                <a:solidFill>
                  <a:schemeClr val="tx2">
                    <a:lumMod val="75000"/>
                  </a:schemeClr>
                </a:solidFill>
              </a:rPr>
              <a:t>Први </a:t>
            </a:r>
            <a:r>
              <a:rPr lang="sr-Cyrl-RS" sz="2400" smtClean="0">
                <a:solidFill>
                  <a:schemeClr val="tx2">
                    <a:lumMod val="75000"/>
                  </a:schemeClr>
                </a:solidFill>
              </a:rPr>
              <a:t>део</a:t>
            </a:r>
            <a:r>
              <a:rPr lang="sr-Cyrl-RS" sz="2400" b="1" i="1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sr-Cyrl-RS" sz="2400" smtClean="0">
                <a:solidFill>
                  <a:schemeClr val="tx2">
                    <a:lumMod val="75000"/>
                  </a:schemeClr>
                </a:solidFill>
              </a:rPr>
              <a:t>стрипа „</a:t>
            </a:r>
            <a:r>
              <a:rPr lang="sr-Cyrl-RS" sz="2400" b="1" i="1" smtClean="0">
                <a:solidFill>
                  <a:schemeClr val="tx2">
                    <a:lumMod val="75000"/>
                  </a:schemeClr>
                </a:solidFill>
              </a:rPr>
              <a:t>Културан неки свет“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0"/>
          <a:stretch/>
        </p:blipFill>
        <p:spPr>
          <a:xfrm>
            <a:off x="440235" y="1371600"/>
            <a:ext cx="786184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chemeClr val="tx2">
                    <a:lumMod val="75000"/>
                  </a:schemeClr>
                </a:solidFill>
              </a:rPr>
              <a:t>Други део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49629"/>
          <a:stretch/>
        </p:blipFill>
        <p:spPr>
          <a:xfrm>
            <a:off x="327924" y="1066800"/>
            <a:ext cx="87455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chemeClr val="tx2">
                    <a:lumMod val="75000"/>
                  </a:schemeClr>
                </a:solidFill>
              </a:rPr>
              <a:t>Трећи део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>
          <a:xfrm>
            <a:off x="318656" y="1006788"/>
            <a:ext cx="8478759" cy="50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chemeClr val="tx2">
                    <a:lumMod val="75000"/>
                  </a:schemeClr>
                </a:solidFill>
              </a:rPr>
              <a:t>Четврти део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9"/>
          <a:stretch/>
        </p:blipFill>
        <p:spPr>
          <a:xfrm>
            <a:off x="228600" y="1111178"/>
            <a:ext cx="8769366" cy="50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37338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гра</a:t>
            </a:r>
            <a:r>
              <a:rPr lang="en-US" b="1"/>
              <a:t>ц</a:t>
            </a:r>
            <a:r>
              <a:rPr lang="en-US">
                <a:solidFill>
                  <a:schemeClr val="tx1"/>
                </a:solidFill>
              </a:rPr>
              <a:t>ки, све</a:t>
            </a:r>
            <a:r>
              <a:rPr lang="en-US" b="1"/>
              <a:t>ц</a:t>
            </a:r>
            <a:r>
              <a:rPr lang="en-US">
                <a:solidFill>
                  <a:schemeClr val="tx1"/>
                </a:solidFill>
              </a:rPr>
              <a:t>ким,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љу</a:t>
            </a:r>
            <a:r>
              <a:rPr lang="en-US" b="1"/>
              <a:t>ц</a:t>
            </a:r>
            <a:r>
              <a:rPr lang="en-US">
                <a:solidFill>
                  <a:schemeClr val="tx1"/>
                </a:solidFill>
              </a:rPr>
              <a:t>ки,</a:t>
            </a:r>
            <a:r>
              <a:rPr lang="en-US"/>
              <a:t> </a:t>
            </a:r>
            <a:r>
              <a:rPr lang="en-US" b="1"/>
              <a:t>Б</a:t>
            </a:r>
            <a:r>
              <a:rPr lang="en-US">
                <a:solidFill>
                  <a:schemeClr val="tx1"/>
                </a:solidFill>
              </a:rPr>
              <a:t>еогра</a:t>
            </a:r>
            <a:r>
              <a:rPr lang="en-US" b="1"/>
              <a:t>ц</a:t>
            </a:r>
            <a:r>
              <a:rPr lang="en-US">
                <a:solidFill>
                  <a:schemeClr val="tx1"/>
                </a:solidFill>
              </a:rPr>
              <a:t>ка</a:t>
            </a:r>
            <a:r>
              <a:rPr lang="en-US" smtClean="0">
                <a:solidFill>
                  <a:schemeClr val="tx1"/>
                </a:solidFill>
              </a:rPr>
              <a:t>,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smtClean="0"/>
              <a:t>неможе</a:t>
            </a:r>
            <a:r>
              <a:rPr lang="en-US" b="1"/>
              <a:t>, </a:t>
            </a:r>
            <a:r>
              <a:rPr lang="en-US" b="1" smtClean="0"/>
              <a:t>неможемо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у</a:t>
            </a:r>
            <a:r>
              <a:rPr lang="en-US" smtClean="0"/>
              <a:t> </a:t>
            </a:r>
            <a:r>
              <a:rPr lang="en-US" b="1" smtClean="0"/>
              <a:t>п</a:t>
            </a:r>
            <a:r>
              <a:rPr lang="en-US" smtClean="0">
                <a:solidFill>
                  <a:schemeClr val="tx1"/>
                </a:solidFill>
              </a:rPr>
              <a:t>аризу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smtClean="0"/>
              <a:t>песто</a:t>
            </a:r>
            <a:r>
              <a:rPr lang="en-US" b="1"/>
              <a:t>, </a:t>
            </a:r>
            <a:r>
              <a:rPr lang="en-US" b="1" smtClean="0"/>
              <a:t>шесто</a:t>
            </a:r>
            <a:endParaRPr lang="sr-Cyrl-RS" b="1" smtClean="0"/>
          </a:p>
          <a:p>
            <a:pPr marL="0" indent="0">
              <a:buNone/>
            </a:pPr>
            <a:endParaRPr lang="sr-Cyrl-R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то</a:t>
            </a:r>
            <a:r>
              <a:rPr lang="en-US"/>
              <a:t> </a:t>
            </a:r>
            <a:r>
              <a:rPr lang="en-US" b="1" smtClean="0"/>
              <a:t>мије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 b="1" smtClean="0"/>
              <a:t>не </a:t>
            </a:r>
            <a:r>
              <a:rPr lang="en-US" b="1"/>
              <a:t>замисливо </a:t>
            </a:r>
            <a:r>
              <a:rPr lang="en-US"/>
              <a:t>(прилог</a:t>
            </a:r>
            <a:r>
              <a:rPr lang="en-US" smtClean="0"/>
              <a:t>!)</a:t>
            </a:r>
            <a:endParaRPr lang="sr-Cyrl-RS" smtClean="0"/>
          </a:p>
          <a:p>
            <a:pPr marL="0" indent="0">
              <a:buNone/>
            </a:pPr>
            <a:endParaRPr lang="sr-Cyrl-RS" smtClean="0"/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То је тако</a:t>
            </a:r>
            <a:r>
              <a:rPr lang="en-US"/>
              <a:t> </a:t>
            </a:r>
            <a:r>
              <a:rPr lang="en-US" b="1"/>
              <a:t>јел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смо ми</a:t>
            </a:r>
            <a:r>
              <a:rPr lang="en-US" smtClean="0">
                <a:solidFill>
                  <a:schemeClr val="tx1"/>
                </a:solidFill>
              </a:rPr>
              <a:t>...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/>
              <a:t>б</a:t>
            </a:r>
            <a:r>
              <a:rPr lang="en-US">
                <a:solidFill>
                  <a:schemeClr val="tx1"/>
                </a:solidFill>
              </a:rPr>
              <a:t>алканци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7620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гра</a:t>
            </a:r>
            <a:r>
              <a:rPr lang="en-US" b="1">
                <a:solidFill>
                  <a:srgbClr val="00B050"/>
                </a:solidFill>
              </a:rPr>
              <a:t>дс</a:t>
            </a:r>
            <a:r>
              <a:rPr lang="en-US">
                <a:solidFill>
                  <a:schemeClr val="tx1"/>
                </a:solidFill>
              </a:rPr>
              <a:t>ки,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све</a:t>
            </a:r>
            <a:r>
              <a:rPr lang="en-US" b="1">
                <a:solidFill>
                  <a:srgbClr val="00B050"/>
                </a:solidFill>
              </a:rPr>
              <a:t>тс</a:t>
            </a:r>
            <a:r>
              <a:rPr lang="en-US">
                <a:solidFill>
                  <a:schemeClr val="tx1"/>
                </a:solidFill>
              </a:rPr>
              <a:t>ким,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љу</a:t>
            </a:r>
            <a:r>
              <a:rPr lang="en-US" b="1">
                <a:solidFill>
                  <a:srgbClr val="00B050"/>
                </a:solidFill>
              </a:rPr>
              <a:t>дс</a:t>
            </a:r>
            <a:r>
              <a:rPr lang="en-US">
                <a:solidFill>
                  <a:schemeClr val="tx1"/>
                </a:solidFill>
              </a:rPr>
              <a:t>ки,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</a:rPr>
              <a:t>б</a:t>
            </a:r>
            <a:r>
              <a:rPr lang="en-US" smtClean="0">
                <a:solidFill>
                  <a:schemeClr val="tx1"/>
                </a:solidFill>
              </a:rPr>
              <a:t>е</a:t>
            </a:r>
            <a:r>
              <a:rPr lang="sr-Cyrl-RS" smtClean="0">
                <a:solidFill>
                  <a:schemeClr val="tx1"/>
                </a:solidFill>
              </a:rPr>
              <a:t>ог</a:t>
            </a:r>
            <a:r>
              <a:rPr lang="en-US" smtClean="0">
                <a:solidFill>
                  <a:schemeClr val="tx1"/>
                </a:solidFill>
              </a:rPr>
              <a:t>ра</a:t>
            </a:r>
            <a:r>
              <a:rPr lang="en-US" b="1" smtClean="0">
                <a:solidFill>
                  <a:srgbClr val="00B050"/>
                </a:solidFill>
              </a:rPr>
              <a:t>д</a:t>
            </a:r>
            <a:r>
              <a:rPr lang="sr-Cyrl-RS" b="1" smtClean="0">
                <a:solidFill>
                  <a:srgbClr val="00B050"/>
                </a:solidFill>
              </a:rPr>
              <a:t>с</a:t>
            </a:r>
            <a:r>
              <a:rPr lang="sr-Cyrl-RS" smtClean="0">
                <a:solidFill>
                  <a:schemeClr val="tx1"/>
                </a:solidFill>
              </a:rPr>
              <a:t>к</a:t>
            </a:r>
            <a:r>
              <a:rPr lang="en-US" smtClean="0">
                <a:solidFill>
                  <a:schemeClr val="tx1"/>
                </a:solidFill>
              </a:rPr>
              <a:t>а</a:t>
            </a:r>
            <a:r>
              <a:rPr lang="en-US" smtClean="0"/>
              <a:t> </a:t>
            </a:r>
            <a:r>
              <a:rPr lang="en-US">
                <a:solidFill>
                  <a:srgbClr val="00B050"/>
                </a:solidFill>
              </a:rPr>
              <a:t>(</a:t>
            </a:r>
            <a:r>
              <a:rPr lang="en-US" smtClean="0">
                <a:solidFill>
                  <a:srgbClr val="00B050"/>
                </a:solidFill>
              </a:rPr>
              <a:t>малим словом)</a:t>
            </a:r>
            <a:endParaRPr lang="sr-Cyrl-RS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</a:rPr>
              <a:t>не </a:t>
            </a:r>
            <a:r>
              <a:rPr lang="en-US" b="1">
                <a:solidFill>
                  <a:srgbClr val="00B050"/>
                </a:solidFill>
              </a:rPr>
              <a:t>може, не </a:t>
            </a:r>
            <a:r>
              <a:rPr lang="en-US" b="1" smtClean="0">
                <a:solidFill>
                  <a:srgbClr val="00B050"/>
                </a:solidFill>
              </a:rPr>
              <a:t>можемо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у </a:t>
            </a:r>
            <a:r>
              <a:rPr lang="en-US" b="1" smtClean="0">
                <a:solidFill>
                  <a:srgbClr val="00B050"/>
                </a:solidFill>
              </a:rPr>
              <a:t>П</a:t>
            </a:r>
            <a:r>
              <a:rPr lang="en-US" smtClean="0">
                <a:solidFill>
                  <a:schemeClr val="tx1"/>
                </a:solidFill>
              </a:rPr>
              <a:t>ариз</a:t>
            </a:r>
            <a:r>
              <a:rPr lang="sr-Cyrl-RS" smtClean="0">
                <a:solidFill>
                  <a:schemeClr val="tx1"/>
                </a:solidFill>
              </a:rPr>
              <a:t>у</a:t>
            </a: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200" smtClean="0">
                <a:solidFill>
                  <a:schemeClr val="tx1"/>
                </a:solidFill>
              </a:rPr>
              <a:t>п</a:t>
            </a:r>
            <a:r>
              <a:rPr lang="en-US" sz="2200" smtClean="0">
                <a:solidFill>
                  <a:schemeClr val="tx1"/>
                </a:solidFill>
              </a:rPr>
              <a:t>е</a:t>
            </a:r>
            <a:r>
              <a:rPr lang="en-US" sz="2200" b="1" smtClean="0">
                <a:solidFill>
                  <a:srgbClr val="00B050"/>
                </a:solidFill>
              </a:rPr>
              <a:t>т</a:t>
            </a:r>
            <a:r>
              <a:rPr lang="en-US" sz="2200" smtClean="0">
                <a:solidFill>
                  <a:schemeClr val="tx1"/>
                </a:solidFill>
              </a:rPr>
              <a:t>сто</a:t>
            </a:r>
            <a:r>
              <a:rPr lang="sr-Cyrl-RS" sz="2200" smtClean="0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tx1"/>
                </a:solidFill>
              </a:rPr>
              <a:t>шес</a:t>
            </a:r>
            <a:r>
              <a:rPr lang="en-US" b="1">
                <a:solidFill>
                  <a:srgbClr val="00B050"/>
                </a:solidFill>
              </a:rPr>
              <a:t>т</a:t>
            </a:r>
            <a:r>
              <a:rPr lang="en-US">
                <a:solidFill>
                  <a:schemeClr val="tx1"/>
                </a:solidFill>
              </a:rPr>
              <a:t>сто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sz="1700" smtClean="0">
                <a:solidFill>
                  <a:schemeClr val="tx1"/>
                </a:solidFill>
              </a:rPr>
              <a:t>пет</a:t>
            </a:r>
            <a:r>
              <a:rPr lang="sr-Cyrl-RS" sz="1700" smtClean="0">
                <a:solidFill>
                  <a:schemeClr val="tx1"/>
                </a:solidFill>
              </a:rPr>
              <a:t>/</a:t>
            </a:r>
            <a:r>
              <a:rPr lang="en-US" sz="1700">
                <a:solidFill>
                  <a:schemeClr val="tx1"/>
                </a:solidFill>
              </a:rPr>
              <a:t> шест</a:t>
            </a:r>
            <a:r>
              <a:rPr lang="en-US" sz="1700" smtClean="0">
                <a:solidFill>
                  <a:schemeClr val="tx1"/>
                </a:solidFill>
              </a:rPr>
              <a:t> </a:t>
            </a:r>
            <a:r>
              <a:rPr lang="en-US" sz="1700">
                <a:solidFill>
                  <a:schemeClr val="tx1"/>
                </a:solidFill>
              </a:rPr>
              <a:t>стотина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то ми </a:t>
            </a:r>
            <a:r>
              <a:rPr lang="en-US" b="1" smtClean="0">
                <a:solidFill>
                  <a:srgbClr val="00B050"/>
                </a:solidFill>
              </a:rPr>
              <a:t>је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Cyrl-BA" b="1" smtClean="0">
                <a:solidFill>
                  <a:srgbClr val="00B050"/>
                </a:solidFill>
              </a:rPr>
              <a:t>н</a:t>
            </a:r>
            <a:r>
              <a:rPr lang="en-US" b="1" smtClean="0">
                <a:solidFill>
                  <a:srgbClr val="00B050"/>
                </a:solidFill>
              </a:rPr>
              <a:t>езамисливо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То </a:t>
            </a:r>
            <a:r>
              <a:rPr lang="en-US">
                <a:solidFill>
                  <a:schemeClr val="tx1"/>
                </a:solidFill>
              </a:rPr>
              <a:t>је тако </a:t>
            </a:r>
            <a:r>
              <a:rPr lang="en-US" b="1">
                <a:solidFill>
                  <a:srgbClr val="00B050"/>
                </a:solidFill>
              </a:rPr>
              <a:t>(јер) </a:t>
            </a:r>
            <a:r>
              <a:rPr lang="en-US">
                <a:solidFill>
                  <a:schemeClr val="tx1"/>
                </a:solidFill>
              </a:rPr>
              <a:t>зато што смо</a:t>
            </a:r>
            <a:r>
              <a:rPr lang="en-US" smtClean="0">
                <a:solidFill>
                  <a:schemeClr val="tx1"/>
                </a:solidFill>
              </a:rPr>
              <a:t>...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Б</a:t>
            </a:r>
            <a:r>
              <a:rPr lang="en-US">
                <a:solidFill>
                  <a:schemeClr val="tx1"/>
                </a:solidFill>
              </a:rPr>
              <a:t>алканци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272110"/>
            <a:ext cx="4248150" cy="489890"/>
          </a:xfrm>
        </p:spPr>
        <p:txBody>
          <a:bodyPr anchor="t"/>
          <a:lstStyle/>
          <a:p>
            <a:r>
              <a:rPr lang="sr-Cyrl-RS" b="1"/>
              <a:t>НЕПРАВИЛНО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591050" y="228600"/>
            <a:ext cx="4248150" cy="533400"/>
          </a:xfrm>
        </p:spPr>
        <p:txBody>
          <a:bodyPr anchor="t">
            <a:normAutofit/>
          </a:bodyPr>
          <a:lstStyle/>
          <a:p>
            <a:r>
              <a:rPr lang="sr-Cyrl-RS" b="1">
                <a:solidFill>
                  <a:srgbClr val="00B050"/>
                </a:solidFill>
              </a:rPr>
              <a:t>ПРАВИЛНО</a:t>
            </a:r>
            <a:r>
              <a:rPr lang="en-US" b="1">
                <a:solidFill>
                  <a:srgbClr val="00B050"/>
                </a:solidFill>
              </a:rPr>
              <a:t> </a:t>
            </a:r>
            <a:endParaRPr lang="en-US">
              <a:solidFill>
                <a:srgbClr val="00B050"/>
              </a:solidFill>
            </a:endParaRPr>
          </a:p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37863"/>
            <a:ext cx="586823" cy="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37863"/>
            <a:ext cx="533400" cy="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 </a:t>
            </a:r>
            <a:r>
              <a:rPr lang="ru-RU"/>
              <a:t>ЈЕ ТРЕБАЛО Да пише?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Други стрип: „Културан неки свет“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869680" cy="4937760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-Што мрзим овај градски превоз!</a:t>
            </a:r>
          </a:p>
          <a:p>
            <a:pPr marL="0" indent="0">
              <a:buNone/>
            </a:pPr>
            <a:r>
              <a:rPr lang="ru-RU"/>
              <a:t>-Ех, да знаш како је то у другим светским метрополама!</a:t>
            </a:r>
          </a:p>
          <a:p>
            <a:pPr marL="0" indent="0">
              <a:buNone/>
            </a:pPr>
            <a:r>
              <a:rPr lang="ru-RU"/>
              <a:t>-Знам, ал' овде важе београдска правила.</a:t>
            </a:r>
          </a:p>
          <a:p>
            <a:pPr marL="0" indent="0">
              <a:buNone/>
            </a:pPr>
            <a:r>
              <a:rPr lang="ru-RU"/>
              <a:t>-Не може човек људски да стигне на посао од гужве и чекања!</a:t>
            </a:r>
          </a:p>
          <a:p>
            <a:pPr marL="0" indent="0">
              <a:buNone/>
            </a:pPr>
            <a:r>
              <a:rPr lang="ru-RU"/>
              <a:t>-Ко нам је крив што нисмо рођене у Паризу?</a:t>
            </a:r>
          </a:p>
          <a:p>
            <a:pPr marL="0" indent="0">
              <a:buNone/>
            </a:pPr>
            <a:r>
              <a:rPr lang="ru-RU"/>
              <a:t>-Ми не можемо бити као они ни за петсто година.</a:t>
            </a:r>
          </a:p>
          <a:p>
            <a:pPr marL="0" indent="0">
              <a:buNone/>
            </a:pPr>
            <a:r>
              <a:rPr lang="ru-RU"/>
              <a:t>-То ми је незамисливо!</a:t>
            </a:r>
          </a:p>
          <a:p>
            <a:pPr marL="0" indent="0">
              <a:buNone/>
            </a:pPr>
            <a:r>
              <a:rPr lang="ru-RU"/>
              <a:t>-То је тако,  јер  (зато што) смо ми Балканци, драга моја…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13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rgbClr val="009999"/>
                </a:solidFill>
              </a:rPr>
              <a:t>Први део стрипа „</a:t>
            </a:r>
            <a:r>
              <a:rPr lang="sr-Cyrl-RS" sz="2400" i="1" smtClean="0">
                <a:solidFill>
                  <a:srgbClr val="009999"/>
                </a:solidFill>
              </a:rPr>
              <a:t>Пријатељице</a:t>
            </a:r>
            <a:r>
              <a:rPr lang="sr-Cyrl-RS" sz="2400" smtClean="0">
                <a:solidFill>
                  <a:srgbClr val="009999"/>
                </a:solidFill>
              </a:rPr>
              <a:t>“</a:t>
            </a:r>
            <a:endParaRPr lang="en-US" sz="2400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1"/>
          <a:stretch/>
        </p:blipFill>
        <p:spPr>
          <a:xfrm>
            <a:off x="228600" y="824522"/>
            <a:ext cx="8796028" cy="54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smtClean="0">
                <a:solidFill>
                  <a:srgbClr val="009999"/>
                </a:solidFill>
              </a:rPr>
              <a:t>Други </a:t>
            </a:r>
            <a:r>
              <a:rPr lang="sr-Cyrl-RS" sz="2400">
                <a:solidFill>
                  <a:srgbClr val="009999"/>
                </a:solidFill>
              </a:rPr>
              <a:t>део</a:t>
            </a:r>
            <a:endParaRPr lang="en-US" sz="2400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33598"/>
          <a:stretch/>
        </p:blipFill>
        <p:spPr>
          <a:xfrm>
            <a:off x="380999" y="914400"/>
            <a:ext cx="857998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mtClean="0"/>
              <a:t>Стрипове  су осмислила два тима </a:t>
            </a:r>
          </a:p>
          <a:p>
            <a:pPr algn="ctr"/>
            <a:r>
              <a:rPr lang="ru-RU" smtClean="0"/>
              <a:t>ученика првог разреда </a:t>
            </a:r>
          </a:p>
          <a:p>
            <a:pPr algn="ctr"/>
            <a:r>
              <a:rPr lang="ru-RU" smtClean="0"/>
              <a:t>Техничке школе за дизајн коже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cap="none">
                <a:solidFill>
                  <a:srgbClr val="C00000"/>
                </a:solidFill>
                <a:ea typeface="+mn-ea"/>
                <a:cs typeface="+mn-cs"/>
              </a:rPr>
              <a:t>Душан Бадрљица, Доротеја Обрадовић, Драгана Матко, </a:t>
            </a:r>
            <a:r>
              <a:rPr lang="sr-Cyrl-RS" sz="2400" cap="none" smtClean="0">
                <a:solidFill>
                  <a:srgbClr val="C00000"/>
                </a:solidFill>
                <a:ea typeface="+mn-ea"/>
                <a:cs typeface="+mn-cs"/>
              </a:rPr>
              <a:t>Марина Матејић,</a:t>
            </a:r>
            <a: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cap="none">
                <a:solidFill>
                  <a:srgbClr val="C00000"/>
                </a:solidFill>
                <a:ea typeface="+mn-ea"/>
                <a:cs typeface="+mn-cs"/>
              </a:rPr>
              <a:t>Маја </a:t>
            </a:r>
            <a:r>
              <a:rPr lang="sr-Cyrl-RS" sz="2400" cap="none">
                <a:solidFill>
                  <a:srgbClr val="C00000"/>
                </a:solidFill>
                <a:ea typeface="+mn-ea"/>
                <a:cs typeface="+mn-cs"/>
              </a:rPr>
              <a:t>и</a:t>
            </a:r>
            <a:r>
              <a:rPr lang="ru-RU" sz="2400" cap="none">
                <a:solidFill>
                  <a:srgbClr val="C00000"/>
                </a:solidFill>
                <a:ea typeface="+mn-ea"/>
                <a:cs typeface="+mn-cs"/>
              </a:rPr>
              <a:t> Сара Ивановић, Марија </a:t>
            </a:r>
            <a:r>
              <a:rPr lang="ru-RU" sz="2400" cap="none" smtClean="0">
                <a:solidFill>
                  <a:srgbClr val="C00000"/>
                </a:solidFill>
                <a:ea typeface="+mn-ea"/>
                <a:cs typeface="+mn-cs"/>
              </a:rPr>
              <a:t>Лазић,</a:t>
            </a:r>
            <a:r>
              <a:rPr lang="en-US" sz="2400" cap="none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2400" cap="none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sr-Cyrl-RS" sz="2400" cap="none" smtClean="0">
                <a:solidFill>
                  <a:srgbClr val="C00000"/>
                </a:solidFill>
                <a:ea typeface="+mn-ea"/>
                <a:cs typeface="+mn-cs"/>
              </a:rPr>
              <a:t>Јована </a:t>
            </a:r>
            <a:r>
              <a:rPr lang="sr-Cyrl-RS" sz="2400" cap="none">
                <a:solidFill>
                  <a:srgbClr val="C00000"/>
                </a:solidFill>
                <a:ea typeface="+mn-ea"/>
                <a:cs typeface="+mn-cs"/>
              </a:rPr>
              <a:t>Обрадовић, Драгана Деверџић, Вук Булатовић</a:t>
            </a:r>
            <a:r>
              <a:rPr lang="ru-RU" sz="2400" cap="none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400" cap="none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2400" cap="none">
                <a:solidFill>
                  <a:srgbClr val="C00000"/>
                </a:solidFill>
                <a:ea typeface="+mn-ea"/>
                <a:cs typeface="+mn-c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smtClean="0">
                <a:solidFill>
                  <a:srgbClr val="009999"/>
                </a:solidFill>
              </a:rPr>
              <a:t>Трећи </a:t>
            </a:r>
            <a:r>
              <a:rPr lang="sr-Cyrl-RS" sz="2400">
                <a:solidFill>
                  <a:srgbClr val="009999"/>
                </a:solidFill>
              </a:rPr>
              <a:t>део</a:t>
            </a:r>
            <a:endParaRPr lang="en-US" sz="2400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57200" y="1066800"/>
            <a:ext cx="839240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38862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Јерси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видела Ану</a:t>
            </a:r>
            <a:r>
              <a:rPr lang="en-US" smtClean="0">
                <a:solidFill>
                  <a:schemeClr val="tx1"/>
                </a:solidFill>
              </a:rPr>
              <a:t>...?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b="1" i="1"/>
              <a:t>јер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је ВЕЗНИК, а не </a:t>
            </a:r>
            <a:r>
              <a:rPr lang="en-US" smtClean="0">
                <a:solidFill>
                  <a:schemeClr val="tx1"/>
                </a:solidFill>
              </a:rPr>
              <a:t>упитна</a:t>
            </a:r>
            <a:r>
              <a:rPr lang="sr-Cyrl-R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речца!)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/>
              <a:t>Молимте</a:t>
            </a:r>
            <a:r>
              <a:rPr lang="en-US" b="1" smtClean="0"/>
              <a:t>!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у бан</a:t>
            </a:r>
            <a:r>
              <a:rPr lang="en-US" b="1" smtClean="0"/>
              <a:t>ки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У оној </a:t>
            </a:r>
            <a:r>
              <a:rPr lang="en-US" b="1"/>
              <a:t>розој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ролци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на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мот</a:t>
            </a:r>
            <a:r>
              <a:rPr lang="en-US" b="1"/>
              <a:t>ци</a:t>
            </a:r>
            <a:r>
              <a:rPr lang="en-US">
                <a:solidFill>
                  <a:schemeClr val="tx1"/>
                </a:solidFill>
              </a:rPr>
              <a:t>,</a:t>
            </a:r>
            <a:r>
              <a:rPr lang="en-US"/>
              <a:t> </a:t>
            </a:r>
            <a:r>
              <a:rPr lang="en-US" smtClean="0">
                <a:solidFill>
                  <a:schemeClr val="tx1"/>
                </a:solidFill>
              </a:rPr>
              <a:t>директор</a:t>
            </a:r>
            <a:r>
              <a:rPr lang="en-US" b="1" smtClean="0"/>
              <a:t>ци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И</a:t>
            </a:r>
            <a:r>
              <a:rPr lang="en-US"/>
              <a:t> </a:t>
            </a:r>
            <a:r>
              <a:rPr lang="en-US" b="1"/>
              <a:t>јошсе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прави</a:t>
            </a:r>
            <a:r>
              <a:rPr lang="en-US" smtClean="0">
                <a:solidFill>
                  <a:schemeClr val="tx1"/>
                </a:solidFill>
              </a:rPr>
              <a:t>...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/>
              <a:t>У вези чега</a:t>
            </a:r>
            <a:r>
              <a:rPr lang="en-US" b="1" smtClean="0"/>
              <a:t>?!!!</a:t>
            </a:r>
            <a:endParaRPr lang="sr-Cyrl-RS" b="1" smtClean="0"/>
          </a:p>
          <a:p>
            <a:pPr marL="0" indent="0">
              <a:buNone/>
            </a:pPr>
            <a:endParaRPr lang="sr-Cyrl-RS" b="1" smtClean="0"/>
          </a:p>
          <a:p>
            <a:pPr marL="0" indent="0">
              <a:buNone/>
            </a:pPr>
            <a:r>
              <a:rPr lang="en-US" b="1"/>
              <a:t>незна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066800"/>
            <a:ext cx="4295775" cy="5169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</a:rPr>
              <a:t>Јеси </a:t>
            </a:r>
            <a:r>
              <a:rPr lang="en-US" b="1">
                <a:solidFill>
                  <a:srgbClr val="00B050"/>
                </a:solidFill>
              </a:rPr>
              <a:t>ли </a:t>
            </a:r>
            <a:r>
              <a:rPr lang="en-US">
                <a:solidFill>
                  <a:schemeClr val="tx1"/>
                </a:solidFill>
              </a:rPr>
              <a:t>(да ли си) </a:t>
            </a:r>
            <a:r>
              <a:rPr lang="en-US" smtClean="0">
                <a:solidFill>
                  <a:schemeClr val="tx1"/>
                </a:solidFill>
              </a:rPr>
              <a:t>видела</a:t>
            </a:r>
            <a:r>
              <a:rPr lang="sr-Cyrl-R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Ану?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</a:rPr>
              <a:t>Молим </a:t>
            </a:r>
            <a:r>
              <a:rPr lang="en-US" b="1">
                <a:solidFill>
                  <a:srgbClr val="00B050"/>
                </a:solidFill>
              </a:rPr>
              <a:t>те! </a:t>
            </a:r>
            <a:r>
              <a:rPr lang="en-US">
                <a:solidFill>
                  <a:schemeClr val="tx1"/>
                </a:solidFill>
              </a:rPr>
              <a:t>(одвојено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smtClean="0">
                <a:solidFill>
                  <a:schemeClr val="tx1"/>
                </a:solidFill>
              </a:rPr>
              <a:t>у</a:t>
            </a:r>
            <a:r>
              <a:rPr lang="en-US" smtClean="0">
                <a:solidFill>
                  <a:schemeClr val="tx1"/>
                </a:solidFill>
              </a:rPr>
              <a:t> бан</a:t>
            </a:r>
            <a:r>
              <a:rPr lang="en-US" b="1" smtClean="0">
                <a:solidFill>
                  <a:srgbClr val="00B050"/>
                </a:solidFill>
              </a:rPr>
              <a:t>ци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У </a:t>
            </a:r>
            <a:r>
              <a:rPr lang="en-US" smtClean="0">
                <a:solidFill>
                  <a:schemeClr val="tx1"/>
                </a:solidFill>
              </a:rPr>
              <a:t>оној </a:t>
            </a:r>
            <a:r>
              <a:rPr lang="en-US" b="1">
                <a:solidFill>
                  <a:srgbClr val="00B050"/>
                </a:solidFill>
              </a:rPr>
              <a:t>розе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ролци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mtClean="0">
                <a:solidFill>
                  <a:schemeClr val="tx1"/>
                </a:solidFill>
              </a:rPr>
              <a:t>н</a:t>
            </a:r>
            <a:r>
              <a:rPr lang="en-US" smtClean="0">
                <a:solidFill>
                  <a:schemeClr val="tx1"/>
                </a:solidFill>
              </a:rPr>
              <a:t>а </a:t>
            </a:r>
            <a:r>
              <a:rPr lang="en-US">
                <a:solidFill>
                  <a:schemeClr val="tx1"/>
                </a:solidFill>
              </a:rPr>
              <a:t>мот</a:t>
            </a:r>
            <a:r>
              <a:rPr lang="en-US" b="1">
                <a:solidFill>
                  <a:srgbClr val="00B050"/>
                </a:solidFill>
              </a:rPr>
              <a:t>ки</a:t>
            </a:r>
            <a:r>
              <a:rPr lang="en-US">
                <a:solidFill>
                  <a:schemeClr val="tx1"/>
                </a:solidFill>
              </a:rPr>
              <a:t>,</a:t>
            </a:r>
            <a:r>
              <a:rPr lang="en-US"/>
              <a:t> </a:t>
            </a:r>
            <a:r>
              <a:rPr lang="en-US" smtClean="0">
                <a:solidFill>
                  <a:schemeClr val="tx1"/>
                </a:solidFill>
              </a:rPr>
              <a:t>директор</a:t>
            </a:r>
            <a:r>
              <a:rPr lang="en-US" b="1" smtClean="0">
                <a:solidFill>
                  <a:srgbClr val="00B050"/>
                </a:solidFill>
              </a:rPr>
              <a:t>ки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И</a:t>
            </a:r>
            <a:r>
              <a:rPr lang="en-US"/>
              <a:t> </a:t>
            </a:r>
            <a:r>
              <a:rPr lang="en-US" b="1">
                <a:solidFill>
                  <a:srgbClr val="00B050"/>
                </a:solidFill>
              </a:rPr>
              <a:t>још се </a:t>
            </a:r>
            <a:r>
              <a:rPr lang="en-US">
                <a:solidFill>
                  <a:schemeClr val="tx1"/>
                </a:solidFill>
              </a:rPr>
              <a:t>прави</a:t>
            </a:r>
            <a:r>
              <a:rPr lang="en-US" smtClean="0">
                <a:solidFill>
                  <a:schemeClr val="tx1"/>
                </a:solidFill>
              </a:rPr>
              <a:t>...</a:t>
            </a:r>
            <a:r>
              <a:rPr lang="sr-Cyrl-RS" smtClean="0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(одвојено</a:t>
            </a:r>
            <a:r>
              <a:rPr lang="en-US" b="1" smtClean="0">
                <a:solidFill>
                  <a:schemeClr val="tx1"/>
                </a:solidFill>
              </a:rPr>
              <a:t>)</a:t>
            </a:r>
            <a:endParaRPr lang="sr-Cyrl-RS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У вези са чим</a:t>
            </a:r>
            <a:r>
              <a:rPr lang="en-US" b="1" smtClean="0">
                <a:solidFill>
                  <a:srgbClr val="00B050"/>
                </a:solidFill>
              </a:rPr>
              <a:t>?</a:t>
            </a: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не зна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4248150" cy="509587"/>
          </a:xfrm>
        </p:spPr>
        <p:txBody>
          <a:bodyPr/>
          <a:lstStyle/>
          <a:p>
            <a:r>
              <a:rPr lang="sr-Cyrl-RS" b="1" smtClean="0"/>
              <a:t>НЕПРАВИЛНО</a:t>
            </a:r>
            <a:endParaRPr lang="en-US" b="1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572000" y="304800"/>
            <a:ext cx="4248150" cy="509587"/>
          </a:xfrm>
        </p:spPr>
        <p:txBody>
          <a:bodyPr/>
          <a:lstStyle/>
          <a:p>
            <a:r>
              <a:rPr lang="sr-Cyrl-RS" b="1" smtClean="0">
                <a:solidFill>
                  <a:srgbClr val="00B050"/>
                </a:solidFill>
              </a:rPr>
              <a:t>ПРАВИЛНО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37863"/>
            <a:ext cx="586823" cy="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90263"/>
            <a:ext cx="533400" cy="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 </a:t>
            </a:r>
            <a:r>
              <a:rPr lang="ru-RU"/>
              <a:t>ЈЕ ТРЕБАЛО Да пише?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Трећи стрип: „Пријатељице“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-Јеси ли   видела Ану, молим те, јуче у банци?</a:t>
            </a:r>
          </a:p>
          <a:p>
            <a:pPr marL="0" indent="0">
              <a:buNone/>
            </a:pPr>
            <a:r>
              <a:rPr lang="ru-RU"/>
              <a:t>-У оној розе  </a:t>
            </a:r>
            <a:r>
              <a:rPr lang="ru-RU" smtClean="0"/>
              <a:t>ролци/ролки? </a:t>
            </a:r>
            <a:endParaRPr lang="ru-RU"/>
          </a:p>
          <a:p>
            <a:pPr marL="0" indent="0">
              <a:buNone/>
            </a:pPr>
            <a:r>
              <a:rPr lang="ru-RU"/>
              <a:t>-Да.  Стоји јој као на мотки!</a:t>
            </a:r>
          </a:p>
          <a:p>
            <a:pPr marL="0" indent="0">
              <a:buNone/>
            </a:pPr>
            <a:r>
              <a:rPr lang="ru-RU"/>
              <a:t>-И још се прави, као, носила је неку поруку директорки!</a:t>
            </a:r>
          </a:p>
          <a:p>
            <a:pPr marL="0" indent="0">
              <a:buNone/>
            </a:pPr>
            <a:r>
              <a:rPr lang="ru-RU"/>
              <a:t>-У вези са чим она има да прича са директорком?</a:t>
            </a:r>
          </a:p>
          <a:p>
            <a:pPr marL="0" indent="0">
              <a:buNone/>
            </a:pPr>
            <a:r>
              <a:rPr lang="ru-RU"/>
              <a:t>-Па, она не зна ни да прича правилно!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2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smtClean="0">
                <a:solidFill>
                  <a:srgbClr val="009999"/>
                </a:solidFill>
              </a:rPr>
              <a:t>Први део  стрипа „</a:t>
            </a:r>
            <a:r>
              <a:rPr lang="sr-Cyrl-RS" sz="2400" i="1" smtClean="0">
                <a:solidFill>
                  <a:srgbClr val="009999"/>
                </a:solidFill>
              </a:rPr>
              <a:t>Незналице</a:t>
            </a:r>
            <a:r>
              <a:rPr lang="sr-Cyrl-RS" sz="2400" smtClean="0">
                <a:solidFill>
                  <a:srgbClr val="009999"/>
                </a:solidFill>
              </a:rPr>
              <a:t>“</a:t>
            </a:r>
            <a:endParaRPr lang="en-US" sz="2400" i="1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2"/>
          <a:stretch/>
        </p:blipFill>
        <p:spPr>
          <a:xfrm>
            <a:off x="304800" y="878114"/>
            <a:ext cx="8523432" cy="52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smtClean="0">
                <a:solidFill>
                  <a:srgbClr val="009999"/>
                </a:solidFill>
              </a:rPr>
              <a:t>Други део</a:t>
            </a:r>
            <a:endParaRPr lang="en-US" sz="2400" i="1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49629"/>
          <a:stretch/>
        </p:blipFill>
        <p:spPr>
          <a:xfrm>
            <a:off x="232229" y="830942"/>
            <a:ext cx="8759419" cy="55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smtClean="0">
                <a:solidFill>
                  <a:srgbClr val="009999"/>
                </a:solidFill>
              </a:rPr>
              <a:t>Трећи део</a:t>
            </a:r>
            <a:endParaRPr lang="en-US" sz="2400" i="1">
              <a:solidFill>
                <a:srgbClr val="0099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3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smtClean="0">
                <a:solidFill>
                  <a:srgbClr val="009999"/>
                </a:solidFill>
              </a:rPr>
              <a:t>Четврти део</a:t>
            </a:r>
            <a:endParaRPr lang="en-US" sz="2400" i="1">
              <a:solidFill>
                <a:srgbClr val="009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9"/>
          <a:stretch/>
        </p:blipFill>
        <p:spPr>
          <a:xfrm>
            <a:off x="457200" y="914400"/>
            <a:ext cx="841255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76400"/>
            <a:ext cx="4251960" cy="4559808"/>
          </a:xfrm>
        </p:spPr>
        <p:txBody>
          <a:bodyPr/>
          <a:lstStyle/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Шта</a:t>
            </a:r>
            <a:r>
              <a:rPr lang="sr-Cyrl-RS"/>
              <a:t> </a:t>
            </a:r>
            <a:r>
              <a:rPr lang="sr-Cyrl-RS" b="1">
                <a:solidFill>
                  <a:srgbClr val="C00000"/>
                </a:solidFill>
              </a:rPr>
              <a:t>би ви</a:t>
            </a:r>
            <a:r>
              <a:rPr lang="sr-Cyrl-RS">
                <a:solidFill>
                  <a:srgbClr val="C00000"/>
                </a:solidFill>
              </a:rPr>
              <a:t> </a:t>
            </a:r>
            <a:r>
              <a:rPr lang="sr-Cyrl-RS">
                <a:solidFill>
                  <a:schemeClr val="tx1"/>
                </a:solidFill>
              </a:rPr>
              <a:t>урадили?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Ми би</a:t>
            </a:r>
            <a:r>
              <a:rPr lang="sr-Cyrl-RS" b="1">
                <a:solidFill>
                  <a:srgbClr val="C00000"/>
                </a:solidFill>
              </a:rPr>
              <a:t>х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побегли.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>
                <a:solidFill>
                  <a:srgbClr val="C00000"/>
                </a:solidFill>
              </a:rPr>
              <a:t>Ви неби</a:t>
            </a:r>
            <a:r>
              <a:rPr lang="sr-Cyrl-RS">
                <a:solidFill>
                  <a:srgbClr val="C00000"/>
                </a:solidFill>
              </a:rPr>
              <a:t>  </a:t>
            </a:r>
            <a:r>
              <a:rPr lang="sr-Cyrl-RS">
                <a:solidFill>
                  <a:schemeClr val="tx1"/>
                </a:solidFill>
              </a:rPr>
              <a:t>знали</a:t>
            </a:r>
            <a:r>
              <a:rPr lang="sr-Cyrl-R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>
                <a:solidFill>
                  <a:srgbClr val="C00000"/>
                </a:solidFill>
              </a:rPr>
              <a:t>Знасе</a:t>
            </a:r>
            <a:r>
              <a:rPr lang="sr-Cyrl-RS" b="1" smtClean="0">
                <a:solidFill>
                  <a:srgbClr val="C00000"/>
                </a:solidFill>
              </a:rPr>
              <a:t>!</a:t>
            </a:r>
            <a:endParaRPr lang="en-US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r>
              <a:rPr lang="sr-Cyrl-RS" b="1">
                <a:solidFill>
                  <a:srgbClr val="C00000"/>
                </a:solidFill>
              </a:rPr>
              <a:t>Јел</a:t>
            </a:r>
            <a:r>
              <a:rPr lang="sr-Cyrl-RS">
                <a:solidFill>
                  <a:srgbClr val="C00000"/>
                </a:solidFill>
              </a:rPr>
              <a:t> </a:t>
            </a:r>
            <a:r>
              <a:rPr lang="sr-Cyrl-RS">
                <a:solidFill>
                  <a:schemeClr val="tx1"/>
                </a:solidFill>
              </a:rPr>
              <a:t>би ви требал</a:t>
            </a:r>
            <a:r>
              <a:rPr lang="sr-Cyrl-RS" b="1">
                <a:solidFill>
                  <a:srgbClr val="C00000"/>
                </a:solidFill>
              </a:rPr>
              <a:t>и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да</a:t>
            </a:r>
            <a:r>
              <a:rPr lang="sr-Cyrl-RS" smtClean="0">
                <a:solidFill>
                  <a:schemeClr val="tx1"/>
                </a:solidFill>
              </a:rPr>
              <a:t>...?</a:t>
            </a: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1676400"/>
            <a:ext cx="4448175" cy="4559808"/>
          </a:xfrm>
        </p:spPr>
        <p:txBody>
          <a:bodyPr/>
          <a:lstStyle/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-ја би</a:t>
            </a:r>
            <a:r>
              <a:rPr lang="sr-Cyrl-RS" b="1">
                <a:solidFill>
                  <a:srgbClr val="00B050"/>
                </a:solidFill>
              </a:rPr>
              <a:t>х</a:t>
            </a:r>
            <a:r>
              <a:rPr lang="sr-Cyrl-RS">
                <a:solidFill>
                  <a:schemeClr val="tx1"/>
                </a:solidFill>
              </a:rPr>
              <a:t>,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ти би,  он би ,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ми </a:t>
            </a:r>
            <a:r>
              <a:rPr lang="sr-Cyrl-RS" b="1">
                <a:solidFill>
                  <a:srgbClr val="00B050"/>
                </a:solidFill>
              </a:rPr>
              <a:t>бисмо</a:t>
            </a:r>
            <a:r>
              <a:rPr lang="sr-Cyrl-RS">
                <a:solidFill>
                  <a:schemeClr val="tx1"/>
                </a:solidFill>
              </a:rPr>
              <a:t>, ви </a:t>
            </a:r>
            <a:r>
              <a:rPr lang="sr-Cyrl-RS" b="1">
                <a:solidFill>
                  <a:srgbClr val="00B050"/>
                </a:solidFill>
              </a:rPr>
              <a:t>бисте</a:t>
            </a:r>
            <a:r>
              <a:rPr lang="sr-Cyrl-RS">
                <a:solidFill>
                  <a:schemeClr val="tx1"/>
                </a:solidFill>
              </a:rPr>
              <a:t>, они </a:t>
            </a:r>
            <a:r>
              <a:rPr lang="sr-Cyrl-RS" b="1">
                <a:solidFill>
                  <a:srgbClr val="00B050"/>
                </a:solidFill>
              </a:rPr>
              <a:t>би</a:t>
            </a:r>
            <a:r>
              <a:rPr lang="sr-Cyrl-RS">
                <a:solidFill>
                  <a:schemeClr val="tx1"/>
                </a:solidFill>
              </a:rPr>
              <a:t>;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-ја не би</a:t>
            </a:r>
            <a:r>
              <a:rPr lang="sr-Cyrl-RS" b="1">
                <a:solidFill>
                  <a:srgbClr val="00B050"/>
                </a:solidFill>
              </a:rPr>
              <a:t>х</a:t>
            </a:r>
            <a:r>
              <a:rPr lang="sr-Cyrl-RS">
                <a:solidFill>
                  <a:schemeClr val="tx1"/>
                </a:solidFill>
              </a:rPr>
              <a:t>,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ти </a:t>
            </a:r>
            <a:r>
              <a:rPr lang="sr-Cyrl-RS" b="1">
                <a:solidFill>
                  <a:srgbClr val="00B050"/>
                </a:solidFill>
              </a:rPr>
              <a:t>не би</a:t>
            </a:r>
            <a:r>
              <a:rPr lang="sr-Cyrl-RS">
                <a:solidFill>
                  <a:schemeClr val="tx1"/>
                </a:solidFill>
              </a:rPr>
              <a:t>, он </a:t>
            </a:r>
            <a:r>
              <a:rPr lang="sr-Cyrl-RS" b="1">
                <a:solidFill>
                  <a:srgbClr val="00B050"/>
                </a:solidFill>
              </a:rPr>
              <a:t>не би</a:t>
            </a:r>
            <a:r>
              <a:rPr lang="sr-Cyrl-RS">
                <a:solidFill>
                  <a:schemeClr val="tx1"/>
                </a:solidFill>
              </a:rPr>
              <a:t>,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ми не </a:t>
            </a:r>
            <a:r>
              <a:rPr lang="sr-Cyrl-RS" b="1">
                <a:solidFill>
                  <a:srgbClr val="00B050"/>
                </a:solidFill>
              </a:rPr>
              <a:t>бисмо</a:t>
            </a:r>
            <a:r>
              <a:rPr lang="sr-Cyrl-RS">
                <a:solidFill>
                  <a:schemeClr val="tx1"/>
                </a:solidFill>
              </a:rPr>
              <a:t>, ви не </a:t>
            </a:r>
            <a:r>
              <a:rPr lang="sr-Cyrl-RS" b="1">
                <a:solidFill>
                  <a:srgbClr val="00B050"/>
                </a:solidFill>
              </a:rPr>
              <a:t>бисте</a:t>
            </a:r>
            <a:r>
              <a:rPr lang="sr-Cyrl-RS">
                <a:solidFill>
                  <a:schemeClr val="tx1"/>
                </a:solidFill>
              </a:rPr>
              <a:t>, они не </a:t>
            </a:r>
            <a:r>
              <a:rPr lang="sr-Cyrl-RS" b="1" smtClean="0">
                <a:solidFill>
                  <a:srgbClr val="00B050"/>
                </a:solidFill>
              </a:rPr>
              <a:t>би</a:t>
            </a:r>
            <a:r>
              <a:rPr lang="sr-Cyrl-RS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>
                <a:solidFill>
                  <a:srgbClr val="00B050"/>
                </a:solidFill>
              </a:rPr>
              <a:t>Зна се</a:t>
            </a:r>
            <a:r>
              <a:rPr lang="sr-Cyrl-RS" b="1" smtClean="0">
                <a:solidFill>
                  <a:srgbClr val="00B050"/>
                </a:solidFill>
              </a:rPr>
              <a:t>!</a:t>
            </a:r>
            <a:endParaRPr lang="en-US" b="1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Да ли би требал</a:t>
            </a:r>
            <a:r>
              <a:rPr lang="sr-Cyrl-RS" b="1">
                <a:solidFill>
                  <a:srgbClr val="00B050"/>
                </a:solidFill>
              </a:rPr>
              <a:t>о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да  ви</a:t>
            </a:r>
            <a:r>
              <a:rPr lang="sr-Cyrl-RS" smtClean="0">
                <a:solidFill>
                  <a:schemeClr val="tx1"/>
                </a:solidFill>
              </a:rPr>
              <a:t>...?</a:t>
            </a:r>
            <a:endParaRPr lang="en-US" smtClean="0">
              <a:solidFill>
                <a:schemeClr val="tx1"/>
              </a:solidFill>
            </a:endParaRPr>
          </a:p>
          <a:p>
            <a:pPr marL="342900" indent="-342900"/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85750" y="685800"/>
            <a:ext cx="4248150" cy="509587"/>
          </a:xfrm>
        </p:spPr>
        <p:txBody>
          <a:bodyPr/>
          <a:lstStyle/>
          <a:p>
            <a:r>
              <a:rPr lang="sr-Cyrl-RS" b="1" smtClean="0">
                <a:solidFill>
                  <a:srgbClr val="C00000"/>
                </a:solidFill>
              </a:rPr>
              <a:t>НЕПРАВИЛНО</a:t>
            </a:r>
            <a:r>
              <a:rPr lang="en-US" b="1" smtClean="0"/>
              <a:t>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572000" y="685800"/>
            <a:ext cx="4248150" cy="509587"/>
          </a:xfrm>
        </p:spPr>
        <p:txBody>
          <a:bodyPr/>
          <a:lstStyle/>
          <a:p>
            <a:r>
              <a:rPr lang="sr-Cyrl-RS" b="1" smtClean="0">
                <a:solidFill>
                  <a:srgbClr val="00B050"/>
                </a:solidFill>
              </a:rPr>
              <a:t>ПРАВИЛНО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569958"/>
            <a:ext cx="685800" cy="67872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527050"/>
            <a:ext cx="6858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5400"/>
            <a:ext cx="4251960" cy="4940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Ми треба</a:t>
            </a:r>
            <a:r>
              <a:rPr lang="sr-Cyrl-RS" b="1"/>
              <a:t>мо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да... 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Ви треба</a:t>
            </a:r>
            <a:r>
              <a:rPr lang="sr-Cyrl-RS" b="1"/>
              <a:t>те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да...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Они треба</a:t>
            </a:r>
            <a:r>
              <a:rPr lang="sr-Cyrl-RS" b="1"/>
              <a:t>ју</a:t>
            </a:r>
            <a:r>
              <a:rPr lang="sr-Cyrl-RS"/>
              <a:t> </a:t>
            </a:r>
            <a:r>
              <a:rPr lang="sr-Cyrl-RS">
                <a:solidFill>
                  <a:schemeClr val="tx1"/>
                </a:solidFill>
              </a:rPr>
              <a:t>да...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п</a:t>
            </a:r>
            <a:r>
              <a:rPr lang="sr-Cyrl-RS" smtClean="0">
                <a:solidFill>
                  <a:schemeClr val="tx1"/>
                </a:solidFill>
              </a:rPr>
              <a:t>о</a:t>
            </a:r>
            <a:r>
              <a:rPr lang="sr-Cyrl-RS" b="1" smtClean="0">
                <a:solidFill>
                  <a:srgbClr val="C00000"/>
                </a:solidFill>
              </a:rPr>
              <a:t>ц</a:t>
            </a:r>
            <a:r>
              <a:rPr lang="sr-Cyrl-RS" smtClean="0">
                <a:solidFill>
                  <a:schemeClr val="tx1"/>
                </a:solidFill>
              </a:rPr>
              <a:t>етити</a:t>
            </a: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b="1">
                <a:solidFill>
                  <a:srgbClr val="C00000"/>
                </a:solidFill>
              </a:rPr>
              <a:t>не п</a:t>
            </a:r>
            <a:r>
              <a:rPr lang="sr-Cyrl-BA">
                <a:solidFill>
                  <a:schemeClr val="tx1"/>
                </a:solidFill>
              </a:rPr>
              <a:t>оправљиви   </a:t>
            </a:r>
            <a:r>
              <a:rPr lang="sr-Cyrl-BA">
                <a:solidFill>
                  <a:srgbClr val="C00000"/>
                </a:solidFill>
              </a:rPr>
              <a:t>(придев</a:t>
            </a:r>
            <a:r>
              <a:rPr lang="sr-Cyrl-BA" smtClean="0">
                <a:solidFill>
                  <a:srgbClr val="C00000"/>
                </a:solidFill>
              </a:rPr>
              <a:t>!)</a:t>
            </a:r>
            <a:endParaRPr lang="en-US" smtClean="0">
              <a:solidFill>
                <a:srgbClr val="C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b="1"/>
              <a:t>незнају               </a:t>
            </a:r>
            <a:r>
              <a:rPr lang="sr-Cyrl-RS"/>
              <a:t>(глагол!)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815" y="1219200"/>
            <a:ext cx="4251960" cy="5017008"/>
          </a:xfrm>
        </p:spPr>
        <p:txBody>
          <a:bodyPr>
            <a:normAutofit/>
          </a:bodyPr>
          <a:lstStyle/>
          <a:p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(Ми) треба  да  (урадимо)... 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(Ви) треба  да  (урадите)...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(Они) треба  да (ураде) ...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>
                <a:solidFill>
                  <a:schemeClr val="tx1"/>
                </a:solidFill>
              </a:rPr>
              <a:t>п</a:t>
            </a:r>
            <a:r>
              <a:rPr lang="sr-Cyrl-RS" smtClean="0">
                <a:solidFill>
                  <a:schemeClr val="tx1"/>
                </a:solidFill>
              </a:rPr>
              <a:t>о</a:t>
            </a:r>
            <a:r>
              <a:rPr lang="sr-Cyrl-RS" b="1" smtClean="0">
                <a:solidFill>
                  <a:srgbClr val="00B050"/>
                </a:solidFill>
              </a:rPr>
              <a:t>дс</a:t>
            </a:r>
            <a:r>
              <a:rPr lang="sr-Cyrl-RS" smtClean="0">
                <a:solidFill>
                  <a:schemeClr val="tx1"/>
                </a:solidFill>
              </a:rPr>
              <a:t>етити</a:t>
            </a:r>
            <a:endParaRPr lang="en-US" smtClean="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>
                <a:solidFill>
                  <a:srgbClr val="00B050"/>
                </a:solidFill>
              </a:rPr>
              <a:t>н</a:t>
            </a:r>
            <a:r>
              <a:rPr lang="sr-Cyrl-RS" b="1" smtClean="0">
                <a:solidFill>
                  <a:srgbClr val="00B050"/>
                </a:solidFill>
              </a:rPr>
              <a:t>епоправљиви</a:t>
            </a:r>
            <a:endParaRPr lang="en-US" b="1" smtClean="0">
              <a:solidFill>
                <a:srgbClr val="00B050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>
                <a:solidFill>
                  <a:srgbClr val="00B050"/>
                </a:solidFill>
              </a:rPr>
              <a:t>не знају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8450"/>
            <a:ext cx="63883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"/>
            <a:ext cx="74543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0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mtClean="0"/>
              <a:t>Стрипови ученика првог разреда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Учење кроз шалу!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 </a:t>
            </a:r>
            <a:r>
              <a:rPr lang="ru-RU"/>
              <a:t>ЈЕ ТРЕБАЛО Да пише?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Четврти стрип: „Незналице“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-Шта бисте ви урадили кад не бисте знали лекцију, а професор пита?</a:t>
            </a:r>
          </a:p>
          <a:p>
            <a:pPr marL="0" indent="0">
              <a:buNone/>
            </a:pPr>
            <a:r>
              <a:rPr lang="ru-RU"/>
              <a:t>-Зна се, ми бисмо сви побегли.</a:t>
            </a:r>
          </a:p>
          <a:p>
            <a:pPr marL="0" indent="0">
              <a:buNone/>
            </a:pPr>
            <a:r>
              <a:rPr lang="ru-RU"/>
              <a:t>-А да ли би требало да побегнете, или да се лепо извините, па да после научите?</a:t>
            </a:r>
          </a:p>
          <a:p>
            <a:pPr marL="0" indent="0">
              <a:buNone/>
            </a:pPr>
            <a:r>
              <a:rPr lang="ru-RU"/>
              <a:t>-Их, лако је вама! Кад бисмо ми учили, ми не бисмо  ни бежали!</a:t>
            </a:r>
          </a:p>
          <a:p>
            <a:pPr marL="0" indent="0">
              <a:buNone/>
            </a:pPr>
            <a:r>
              <a:rPr lang="ru-RU"/>
              <a:t>-Знате ли да треба за сутра да спремимо хемијске елементе?</a:t>
            </a:r>
          </a:p>
          <a:p>
            <a:pPr marL="0" indent="0">
              <a:buNone/>
            </a:pPr>
            <a:r>
              <a:rPr lang="ru-RU"/>
              <a:t>-Аууу, добро је што сте нас подсетили! Значи, сутра опет  бежанија!</a:t>
            </a:r>
          </a:p>
          <a:p>
            <a:pPr marL="0" indent="0">
              <a:buNone/>
            </a:pPr>
            <a:r>
              <a:rPr lang="ru-RU"/>
              <a:t>-Непоправљиви су!</a:t>
            </a:r>
          </a:p>
          <a:p>
            <a:pPr marL="0" indent="0">
              <a:buNone/>
            </a:pPr>
            <a:r>
              <a:rPr lang="ru-RU"/>
              <a:t>-Па, зато ништа  и не  знају!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5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2133600"/>
            <a:ext cx="5120640" cy="4419600"/>
          </a:xfrm>
        </p:spPr>
        <p:txBody>
          <a:bodyPr>
            <a:normAutofit lnSpcReduction="10000"/>
          </a:bodyPr>
          <a:lstStyle/>
          <a:p>
            <a:r>
              <a:rPr lang="sr-Cyrl-RS" sz="3000" smtClean="0"/>
              <a:t>Анализирајући садржај стрипова, уочили сте грешке које и сами правите у говору и писању.Потрудите се да сада примените </a:t>
            </a:r>
            <a:r>
              <a:rPr lang="sr-Cyrl-RS" sz="3000"/>
              <a:t>знање које сте током овог часа усвојили. Правилно препишите текст у радним листићима.</a:t>
            </a:r>
          </a:p>
          <a:p>
            <a:endParaRPr lang="sr-Cyrl-RS" sz="3000" smtClean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52400"/>
            <a:ext cx="5120640" cy="1600200"/>
          </a:xfrm>
        </p:spPr>
        <p:txBody>
          <a:bodyPr>
            <a:normAutofit/>
          </a:bodyPr>
          <a:lstStyle/>
          <a:p>
            <a:pPr algn="ctr"/>
            <a:r>
              <a:rPr lang="sr-Cyrl-RS" smtClean="0"/>
              <a:t>Задатак 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400"/>
          </a:xfrm>
        </p:spPr>
        <p:txBody>
          <a:bodyPr>
            <a:normAutofit fontScale="90000"/>
          </a:bodyPr>
          <a:lstStyle/>
          <a:p>
            <a:r>
              <a:rPr lang="sr-Cyrl-RS" smtClean="0"/>
              <a:t>Задатак прве групе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i="1"/>
              <a:t>Пажљиво прочитајте  дијалог , а потом препишите  текст  поштујући сва правописна правила.  Допуните  реченице речима које недостају и додајте  или измените  знакове интерпункције тамо где је то потребно.</a:t>
            </a:r>
            <a:endParaRPr lang="en-US"/>
          </a:p>
          <a:p>
            <a:pPr marL="173038" lvl="1" indent="0">
              <a:buNone/>
            </a:pPr>
            <a:r>
              <a:rPr lang="en-US" i="1" u="sng"/>
              <a:t> “Сусрет два друга”</a:t>
            </a:r>
            <a:endParaRPr lang="en-US"/>
          </a:p>
          <a:p>
            <a:pPr marL="173038" lvl="1" indent="0">
              <a:buNone/>
            </a:pPr>
            <a:r>
              <a:rPr lang="en-US"/>
              <a:t>-Еј</a:t>
            </a:r>
            <a:r>
              <a:rPr lang="sr-Cyrl-RS"/>
              <a:t>  Милане </a:t>
            </a:r>
            <a:r>
              <a:rPr lang="en-US"/>
              <a:t> де си</a:t>
            </a:r>
            <a:r>
              <a:rPr lang="sr-Cyrl-RS"/>
              <a:t> се затрчо?</a:t>
            </a:r>
            <a:endParaRPr lang="en-US"/>
          </a:p>
          <a:p>
            <a:pPr marL="173038" lvl="1" indent="0">
              <a:buNone/>
            </a:pPr>
            <a:r>
              <a:rPr lang="sr-Cyrl-RS"/>
              <a:t>-Ма журим у  Тржни центар да купим опрему за скиање.</a:t>
            </a:r>
            <a:endParaRPr lang="en-US"/>
          </a:p>
          <a:p>
            <a:pPr marL="173038" lvl="1" indent="0">
              <a:buNone/>
            </a:pPr>
            <a:r>
              <a:rPr lang="sr-Cyrl-RS"/>
              <a:t>-</a:t>
            </a:r>
            <a:r>
              <a:rPr lang="en-US"/>
              <a:t> Јер ћеш за </a:t>
            </a:r>
            <a:r>
              <a:rPr lang="sr-Cyrl-RS"/>
              <a:t>зиму </a:t>
            </a:r>
            <a:r>
              <a:rPr lang="en-US"/>
              <a:t> да будеш </a:t>
            </a:r>
            <a:r>
              <a:rPr lang="sr-Cyrl-RS"/>
              <a:t>на копаонику</a:t>
            </a:r>
            <a:r>
              <a:rPr lang="en-US"/>
              <a:t>?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м</a:t>
            </a:r>
            <a:r>
              <a:rPr lang="en-US"/>
              <a:t>а јок, идем у </a:t>
            </a:r>
            <a:r>
              <a:rPr lang="sr-Cyrl-RS"/>
              <a:t>бугарску</a:t>
            </a:r>
            <a:r>
              <a:rPr lang="en-US"/>
              <a:t>. а ти?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на Стару  планину</a:t>
            </a:r>
            <a:r>
              <a:rPr lang="en-US"/>
              <a:t>. У </a:t>
            </a:r>
            <a:r>
              <a:rPr lang="sr-Cyrl-RS"/>
              <a:t>Продавници зимске опреме у булевару Краља Александра купијо  сам скије. </a:t>
            </a:r>
            <a:endParaRPr lang="en-US"/>
          </a:p>
          <a:p>
            <a:pPr marL="173038" lvl="1" indent="0">
              <a:buNone/>
            </a:pPr>
            <a:r>
              <a:rPr lang="en-US"/>
              <a:t>-А ја </a:t>
            </a:r>
            <a:r>
              <a:rPr lang="sr-Cyrl-RS"/>
              <a:t>морам дапотражим  нешто </a:t>
            </a:r>
            <a:r>
              <a:rPr lang="en-US"/>
              <a:t> у кнезу.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и ја морам да скокнем до кинеза да купим капу.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Лепосе проведи.</a:t>
            </a:r>
            <a:endParaRPr lang="en-US"/>
          </a:p>
          <a:p>
            <a:pPr marL="173038" lvl="1" indent="0">
              <a:buNone/>
            </a:pPr>
            <a:r>
              <a:rPr lang="sr-Cyrl-RS"/>
              <a:t>-Оћу и ти исто.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4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Задатак друге групе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i="1"/>
              <a:t>Пажљиво прочитајте  дијалог , а потом препишите  текст  поштујући сва правописна правила.  Допуните  реченице речима које недостају и додајте  или измените  знакове интерпункције тамо где је то потребно.</a:t>
            </a:r>
            <a:endParaRPr lang="en-US"/>
          </a:p>
          <a:p>
            <a:pPr marL="173038" lvl="1" indent="0">
              <a:buNone/>
            </a:pPr>
            <a:r>
              <a:rPr lang="en-US" i="1" u="sng"/>
              <a:t> </a:t>
            </a:r>
            <a:r>
              <a:rPr lang="sr-Cyrl-RS" i="1" u="sng"/>
              <a:t>„Свађа у учионици“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Кад </a:t>
            </a:r>
            <a:r>
              <a:rPr lang="en-US"/>
              <a:t>би </a:t>
            </a:r>
            <a:r>
              <a:rPr lang="sr-Cyrl-RS"/>
              <a:t>ми  каснили на час ви би нас одма уписали. Јер то фер.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Па вас две  редовно касните, што да нас упише каднамје ово први пут.</a:t>
            </a:r>
            <a:endParaRPr lang="en-US"/>
          </a:p>
          <a:p>
            <a:pPr marL="173038" lvl="1" indent="0">
              <a:buNone/>
            </a:pPr>
            <a:r>
              <a:rPr lang="sr-Cyrl-RS"/>
              <a:t>-</a:t>
            </a:r>
            <a:r>
              <a:rPr lang="en-US"/>
              <a:t>Знасе, </a:t>
            </a:r>
            <a:r>
              <a:rPr lang="sr-Cyrl-RS"/>
              <a:t>које фаце  увек бегају</a:t>
            </a:r>
            <a:r>
              <a:rPr lang="en-US"/>
              <a:t>.</a:t>
            </a:r>
          </a:p>
          <a:p>
            <a:pPr marL="173038" lvl="1" indent="0">
              <a:buNone/>
            </a:pPr>
            <a:r>
              <a:rPr lang="en-US"/>
              <a:t>-А јел би требал</a:t>
            </a:r>
            <a:r>
              <a:rPr lang="sr-Cyrl-RS"/>
              <a:t>е </a:t>
            </a:r>
            <a:r>
              <a:rPr lang="en-US"/>
              <a:t>да побегн</a:t>
            </a:r>
            <a:r>
              <a:rPr lang="sr-Cyrl-RS"/>
              <a:t>у </a:t>
            </a:r>
            <a:r>
              <a:rPr lang="en-US"/>
              <a:t>или да се лепо извин</a:t>
            </a:r>
            <a:r>
              <a:rPr lang="sr-Cyrl-RS"/>
              <a:t>у  што незнају лекцију. Незнам  шта оће од нас.</a:t>
            </a:r>
            <a:endParaRPr lang="en-US"/>
          </a:p>
          <a:p>
            <a:pPr marL="173038" lvl="1" indent="0">
              <a:buNone/>
            </a:pPr>
            <a:r>
              <a:rPr lang="en-US"/>
              <a:t>- Кад бих ми учили, ми неби ни бежали!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Па штаје ту тешко дасе научи пар иториских чињеница. 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ма нас незанимају ни ови наши грацки а камо ли свецки проблеми</a:t>
            </a:r>
            <a:r>
              <a:rPr lang="en-US"/>
              <a:t>!</a:t>
            </a:r>
          </a:p>
          <a:p>
            <a:pPr marL="173038" lvl="1" indent="0">
              <a:buNone/>
            </a:pPr>
            <a:r>
              <a:rPr lang="en-US"/>
              <a:t>-Не поправљив</a:t>
            </a:r>
            <a:r>
              <a:rPr lang="sr-Cyrl-RS"/>
              <a:t>е </a:t>
            </a:r>
            <a:r>
              <a:rPr lang="en-US"/>
              <a:t>су!</a:t>
            </a:r>
          </a:p>
          <a:p>
            <a:pPr marL="173038" lvl="1" indent="0">
              <a:buNone/>
            </a:pPr>
            <a:r>
              <a:rPr lang="sr-Cyrl-RS"/>
              <a:t>-</a:t>
            </a:r>
            <a:r>
              <a:rPr lang="en-US"/>
              <a:t>зато </a:t>
            </a:r>
            <a:r>
              <a:rPr lang="sr-Cyrl-RS"/>
              <a:t>стално и бегају што </a:t>
            </a:r>
            <a:r>
              <a:rPr lang="en-US"/>
              <a:t>ништа незнају!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6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Задатак треће групе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i="1"/>
              <a:t>Пажљиво прочитајте  дијалог , а потом препишите  текст  поштујући сва правописна правила.  Допуните  реченице речима које недостају и додајте  или измените  знакове интерпункције тамо где је то потребно.</a:t>
            </a:r>
            <a:endParaRPr lang="en-US"/>
          </a:p>
          <a:p>
            <a:pPr marL="173038" lvl="1" indent="0">
              <a:buNone/>
            </a:pPr>
            <a:r>
              <a:rPr lang="sr-Cyrl-RS" i="1" u="sng"/>
              <a:t>„Две даме у трамвају“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Ух, једва уђо у транвај</a:t>
            </a:r>
            <a:r>
              <a:rPr lang="en-US"/>
              <a:t>!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Такав ти је Београцки превоз</a:t>
            </a:r>
            <a:r>
              <a:rPr lang="en-US"/>
              <a:t>!</a:t>
            </a:r>
            <a:r>
              <a:rPr lang="sr-Cyrl-RS"/>
              <a:t> Неможеш љуцки ни да уђеш.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Била сам у Истамбулу и да знаш турци су за нас европа!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Да знаш тек како је на западу</a:t>
            </a:r>
            <a:r>
              <a:rPr lang="en-US"/>
              <a:t>.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Знам</a:t>
            </a:r>
            <a:r>
              <a:rPr lang="en-US"/>
              <a:t>.</a:t>
            </a:r>
            <a:r>
              <a:rPr lang="sr-Cyrl-RS"/>
              <a:t> Возила сам се у Лондонском Метроу.</a:t>
            </a:r>
            <a:endParaRPr lang="en-US"/>
          </a:p>
          <a:p>
            <a:pPr marL="173038" lvl="1" indent="0">
              <a:buNone/>
            </a:pPr>
            <a:r>
              <a:rPr lang="en-US"/>
              <a:t>-Ми неможемо бити ко они ни за </a:t>
            </a:r>
            <a:r>
              <a:rPr lang="sr-Cyrl-RS"/>
              <a:t>ш</a:t>
            </a:r>
            <a:r>
              <a:rPr lang="en-US"/>
              <a:t>есто година.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Неверујем даће нама још дуго бити не доступне те цивилизациске тековине</a:t>
            </a:r>
            <a:r>
              <a:rPr lang="en-US"/>
              <a:t>!</a:t>
            </a:r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Јел си ти заборавила да ми нисмо европљани већ  Б</a:t>
            </a:r>
            <a:r>
              <a:rPr lang="en-US"/>
              <a:t>алкан</a:t>
            </a:r>
            <a:r>
              <a:rPr lang="sr-Cyrl-RS"/>
              <a:t>ски народ</a:t>
            </a:r>
            <a:r>
              <a:rPr lang="en-US"/>
              <a:t>, драга моја…</a:t>
            </a:r>
          </a:p>
          <a:p>
            <a:pPr marL="173038" lvl="1" indent="0">
              <a:buNone/>
            </a:pPr>
            <a:r>
              <a:rPr lang="sr-Cyrl-RS"/>
              <a:t>-Ух, за мало да промашим. Силазим на студентском тргу.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6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Задатак четврте групе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i="1"/>
              <a:t>Пажљиво прочитајте  дијалог , а потом препишите  текст  поштујући сва правописна правила.  Допуните  реченице речима које недостају и додајте  или измените  знакове интерпункције тамо где је то потребно.</a:t>
            </a:r>
            <a:endParaRPr lang="en-US"/>
          </a:p>
          <a:p>
            <a:pPr marL="173038" lvl="1" indent="0">
              <a:buNone/>
            </a:pPr>
            <a:r>
              <a:rPr lang="sr-Cyrl-RS" i="1" u="sng"/>
              <a:t>„Препирка у аутобусу“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Молимте, што висиш на тој ручци </a:t>
            </a:r>
            <a:r>
              <a:rPr lang="en-US"/>
              <a:t>?</a:t>
            </a:r>
            <a:r>
              <a:rPr lang="sr-Cyrl-RS"/>
              <a:t> Јер ти то као неки чивилук?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Хеј па ти си она што ме јуче гњавила у седамдесетчетворци. Јел ме ти то пратиш. 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Што би те ја пратила</a:t>
            </a:r>
            <a:r>
              <a:rPr lang="en-US"/>
              <a:t>!</a:t>
            </a:r>
            <a:r>
              <a:rPr lang="sr-Cyrl-RS"/>
              <a:t> Немислиш валда да сам шпиун.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Незнам ја. Непише ти на значци коси. Али нешто у вези твоје радозналости није уреду.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Ти баш мисиш да си важна. Ако оћеш да знаш ишла сам да купим орасе за торту.</a:t>
            </a:r>
            <a:endParaRPr lang="en-US"/>
          </a:p>
          <a:p>
            <a:pPr marL="173038" lvl="1" indent="0">
              <a:buNone/>
            </a:pPr>
            <a:r>
              <a:rPr lang="en-US"/>
              <a:t>-</a:t>
            </a:r>
            <a:r>
              <a:rPr lang="sr-Cyrl-RS"/>
              <a:t>А зато ти је одпала штикла трчећи замном?</a:t>
            </a:r>
            <a:endParaRPr lang="en-US"/>
          </a:p>
          <a:p>
            <a:pPr marL="173038" lvl="1" indent="0">
              <a:buNone/>
            </a:pPr>
            <a:r>
              <a:rPr lang="sr-Cyrl-RS"/>
              <a:t>-То су наша србска посла. Сви су им сумљиви.</a:t>
            </a:r>
            <a:endParaRPr lang="en-US"/>
          </a:p>
          <a:p>
            <a:pPr marL="173038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0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smtClean="0"/>
              <a:t>Сарадник у припреми огледног часа: </a:t>
            </a:r>
          </a:p>
          <a:p>
            <a:r>
              <a:rPr lang="sr-Cyrl-RS" sz="3300" smtClean="0"/>
              <a:t>психолог Татјана Томић Ђоровић</a:t>
            </a:r>
          </a:p>
          <a:p>
            <a:endParaRPr lang="sr-Cyrl-RS" sz="3300" smtClean="0"/>
          </a:p>
          <a:p>
            <a:r>
              <a:rPr lang="sr-Cyrl-RS" smtClean="0"/>
              <a:t>Сарадник извођењу огледног часа: </a:t>
            </a:r>
          </a:p>
          <a:p>
            <a:r>
              <a:rPr lang="sr-Cyrl-RS" sz="3600" smtClean="0"/>
              <a:t>Маријана Тошић</a:t>
            </a:r>
            <a:endParaRPr lang="en-US" sz="3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325880"/>
          </a:xfrm>
        </p:spPr>
        <p:txBody>
          <a:bodyPr>
            <a:normAutofit/>
          </a:bodyPr>
          <a:lstStyle/>
          <a:p>
            <a:r>
              <a:rPr lang="sr-Cyrl-RS" sz="2400" smtClean="0"/>
              <a:t>Аутор наставног пројекта</a:t>
            </a:r>
            <a:br>
              <a:rPr lang="sr-Cyrl-RS" sz="2400" smtClean="0"/>
            </a:br>
            <a:r>
              <a:rPr lang="sr-Cyrl-RS" sz="2400" b="1" i="1" smtClean="0"/>
              <a:t>Правопис у слици и речи:</a:t>
            </a:r>
            <a:r>
              <a:rPr lang="sr-Cyrl-RS" sz="2400" smtClean="0"/>
              <a:t/>
            </a:r>
            <a:br>
              <a:rPr lang="sr-Cyrl-RS" sz="2400" smtClean="0"/>
            </a:br>
            <a:r>
              <a:rPr lang="sr-Cyrl-RS" sz="1800" smtClean="0"/>
              <a:t>Бранијета Конџуловић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964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u="sng" smtClean="0">
                <a:solidFill>
                  <a:srgbClr val="C00000"/>
                </a:solidFill>
              </a:rPr>
              <a:t>Задатак  за ученике:</a:t>
            </a:r>
          </a:p>
          <a:p>
            <a:r>
              <a:rPr lang="sr-Cyrl-RS" sz="4000" b="1" smtClean="0">
                <a:solidFill>
                  <a:srgbClr val="C00000"/>
                </a:solidFill>
              </a:rPr>
              <a:t>Пажљиво прочитајте садржај стрип</a:t>
            </a:r>
            <a:r>
              <a:rPr lang="en-US" sz="4000" b="1" smtClean="0">
                <a:solidFill>
                  <a:srgbClr val="C00000"/>
                </a:solidFill>
              </a:rPr>
              <a:t>o</a:t>
            </a:r>
            <a:r>
              <a:rPr lang="sr-Cyrl-RS" sz="4000" b="1" smtClean="0">
                <a:solidFill>
                  <a:srgbClr val="C00000"/>
                </a:solidFill>
              </a:rPr>
              <a:t>ва!</a:t>
            </a:r>
          </a:p>
          <a:p>
            <a:r>
              <a:rPr lang="sr-Cyrl-RS" sz="4000" b="1" smtClean="0">
                <a:solidFill>
                  <a:srgbClr val="C00000"/>
                </a:solidFill>
              </a:rPr>
              <a:t>Уочите грешке и објасните у чему су ваши другови погрешили.</a:t>
            </a:r>
            <a:endParaRPr 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8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88644"/>
            <a:ext cx="728757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u="sng" smtClean="0">
                <a:solidFill>
                  <a:srgbClr val="009999"/>
                </a:solidFill>
              </a:rPr>
              <a:t>Напомена: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У програму „битстипс“ не постоји ћирилица,</a:t>
            </a:r>
          </a:p>
          <a:p>
            <a:r>
              <a:rPr lang="sr-Cyrl-RS" sz="2800" b="1">
                <a:solidFill>
                  <a:srgbClr val="009999"/>
                </a:solidFill>
              </a:rPr>
              <a:t>н</a:t>
            </a:r>
            <a:r>
              <a:rPr lang="sr-Cyrl-RS" sz="2800" b="1" smtClean="0">
                <a:solidFill>
                  <a:srgbClr val="009999"/>
                </a:solidFill>
              </a:rPr>
              <a:t>ити латична слова нашег писма.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Зато није било могуће, 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чак ни помоћу копирања, 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укуцати слово Ж. Зато  слово З, 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тамо где треба да стоји Ж, </a:t>
            </a:r>
          </a:p>
          <a:p>
            <a:r>
              <a:rPr lang="sr-Cyrl-RS" sz="2800" b="1" smtClean="0">
                <a:solidFill>
                  <a:srgbClr val="009999"/>
                </a:solidFill>
              </a:rPr>
              <a:t>немојте сматрати грешком.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09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rgbClr val="20545A"/>
                </a:solidFill>
              </a:rPr>
              <a:t>Први део стрипа „</a:t>
            </a:r>
            <a:r>
              <a:rPr lang="sr-Cyrl-RS" sz="2400" b="1" i="1" smtClean="0">
                <a:solidFill>
                  <a:srgbClr val="20545A"/>
                </a:solidFill>
              </a:rPr>
              <a:t>Посвађана слова“ </a:t>
            </a:r>
            <a:endParaRPr lang="sr-Cyrl-RS" sz="2400" i="1" smtClean="0">
              <a:solidFill>
                <a:srgbClr val="2054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7"/>
            <a:ext cx="9144000" cy="54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smtClean="0">
                <a:solidFill>
                  <a:srgbClr val="20545A"/>
                </a:solidFill>
              </a:rPr>
              <a:t>Други део стрипа</a:t>
            </a:r>
            <a:endParaRPr lang="en-US" sz="2400">
              <a:solidFill>
                <a:srgbClr val="20545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165"/>
            <a:ext cx="9144000" cy="5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ВЕЛИКИМ СЛОВОМ ПИШУ  СЕ: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-почетак реченице, 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-лична имена и презимена, надимци и атрибути као саставни део имена,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божанстава,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народа, имена људи изведен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од географких имена,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земаља, федералних јединица и аутономија,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градова и села (свака реч великим словом),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-географски називи (море, реке, планине - само 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небеских тела (само 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и називи административних подручја (прво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празника (прво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-историјски догађаји (прво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склопљених споразума и мира (прво слово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улица и тргова (прво слово увек велико),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-имена животиња и заједничке именице употребљене као име и презиме,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-обраћање из поштовања (само када се обраћамо појединцу),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-називи установа, институција, фабрика,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r-Cyrl-RS" sz="24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-присвојни придеви на ов, ев и ин.</a:t>
            </a:r>
            <a:endParaRPr lang="en-US" sz="18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2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 </a:t>
            </a:r>
            <a:r>
              <a:rPr lang="ru-RU"/>
              <a:t>ЈЕ ТРЕБАЛО Да пише?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Words>1676</Words>
  <Application>Microsoft Office PowerPoint</Application>
  <PresentationFormat>On-screen Show (4:3)</PresentationFormat>
  <Paragraphs>245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Soho</vt:lpstr>
      <vt:lpstr>Правопис у слици и речи</vt:lpstr>
      <vt:lpstr> Душан Бадрљица, Доротеја Обрадовић, Драгана Матко, Марина Матејић, Маја и Сара Ивановић, Марија Лазић, Јована Обрадовић, Драгана Деверџић, Вук Булатовић  </vt:lpstr>
      <vt:lpstr>Учење кроз шалу!</vt:lpstr>
      <vt:lpstr>PowerPoint Presentation</vt:lpstr>
      <vt:lpstr>PowerPoint Presentation</vt:lpstr>
      <vt:lpstr>PowerPoint Presentation</vt:lpstr>
      <vt:lpstr>PowerPoint Presentation</vt:lpstr>
      <vt:lpstr>ВЕЛИКИМ СЛОВОМ ПИШУ  СЕ: </vt:lpstr>
      <vt:lpstr>КАКО ЈЕ ТРЕБАЛО Да пише?</vt:lpstr>
      <vt:lpstr>Први стрип: „Посвађана слова“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ЈЕ ТРЕБАЛО Да пише?</vt:lpstr>
      <vt:lpstr>Други стрип: „Културан неки свет“</vt:lpstr>
      <vt:lpstr>PowerPoint Presentation</vt:lpstr>
      <vt:lpstr>PowerPoint Presentation</vt:lpstr>
      <vt:lpstr>PowerPoint Presentation</vt:lpstr>
      <vt:lpstr>PowerPoint Presentation</vt:lpstr>
      <vt:lpstr>КАКО ЈЕ ТРЕБАЛО Да пише?</vt:lpstr>
      <vt:lpstr>Трећи стрип: „Пријатељице“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ЈЕ ТРЕБАЛО Да пише?</vt:lpstr>
      <vt:lpstr>Четврти стрип: „Незналице“ </vt:lpstr>
      <vt:lpstr>Задатак :</vt:lpstr>
      <vt:lpstr>Задатак прве групе</vt:lpstr>
      <vt:lpstr>Задатак друге групе</vt:lpstr>
      <vt:lpstr>Задатак треће групе</vt:lpstr>
      <vt:lpstr>Задатак четврте групе</vt:lpstr>
      <vt:lpstr>Аутор наставног пројекта Правопис у слици и речи: Бранијета Конџуловић</vt:lpstr>
    </vt:vector>
  </TitlesOfParts>
  <Company>GeoR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 у слици и речи</dc:title>
  <dc:creator>RajkoK</dc:creator>
  <cp:lastModifiedBy>RajkoK</cp:lastModifiedBy>
  <cp:revision>75</cp:revision>
  <dcterms:created xsi:type="dcterms:W3CDTF">2012-12-03T11:34:21Z</dcterms:created>
  <dcterms:modified xsi:type="dcterms:W3CDTF">2013-02-08T20:01:59Z</dcterms:modified>
</cp:coreProperties>
</file>