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ja Guberinic" initials="VG" lastIdx="1" clrIdx="0">
    <p:extLst>
      <p:ext uri="{19B8F6BF-5375-455C-9EA6-DF929625EA0E}">
        <p15:presenceInfo xmlns:p15="http://schemas.microsoft.com/office/powerpoint/2012/main" userId="66ba33ead988bec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fif"/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fif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6000" dirty="0" smtClean="0"/>
              <a:t>АМЕРИЧКА КЊИЖЕВНОСТ</a:t>
            </a:r>
            <a:endParaRPr lang="sr-Cyrl-R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64905" y="4860757"/>
            <a:ext cx="2918274" cy="554737"/>
          </a:xfrm>
        </p:spPr>
        <p:txBody>
          <a:bodyPr/>
          <a:lstStyle/>
          <a:p>
            <a:r>
              <a:rPr lang="sr-Cyrl-RS" dirty="0" smtClean="0"/>
              <a:t>Вања Губеринић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77864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432" y="661737"/>
            <a:ext cx="4969042" cy="1251284"/>
          </a:xfrm>
        </p:spPr>
        <p:txBody>
          <a:bodyPr>
            <a:normAutofit/>
          </a:bodyPr>
          <a:lstStyle/>
          <a:p>
            <a:r>
              <a:rPr lang="sr-Cyrl-RS" sz="4000" dirty="0" smtClean="0"/>
              <a:t>ЧАРЛС БУКОВСКИ</a:t>
            </a:r>
            <a:br>
              <a:rPr lang="sr-Cyrl-RS" sz="4000" dirty="0" smtClean="0"/>
            </a:br>
            <a:r>
              <a:rPr lang="sr-Cyrl-RS" sz="4000" dirty="0" smtClean="0"/>
              <a:t>(1920-1994)</a:t>
            </a:r>
            <a:endParaRPr lang="sr-Cyrl-R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432" y="1913021"/>
            <a:ext cx="6280484" cy="3930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1600" dirty="0" smtClean="0">
                <a:solidFill>
                  <a:schemeClr val="tx1"/>
                </a:solidFill>
              </a:rPr>
              <a:t>~ Песник и прозни писац</a:t>
            </a:r>
          </a:p>
          <a:p>
            <a:pPr marL="0" indent="0">
              <a:buNone/>
            </a:pPr>
            <a:r>
              <a:rPr lang="sr-Cyrl-RS" sz="1600" dirty="0" smtClean="0">
                <a:solidFill>
                  <a:schemeClr val="tx1"/>
                </a:solidFill>
              </a:rPr>
              <a:t>~ </a:t>
            </a:r>
            <a:r>
              <a:rPr lang="ru-RU" sz="1600" dirty="0" smtClean="0">
                <a:solidFill>
                  <a:schemeClr val="tx1"/>
                </a:solidFill>
              </a:rPr>
              <a:t>Његово стваралаштво је експлицитно, сирово, </a:t>
            </a:r>
            <a:r>
              <a:rPr lang="ru-RU" sz="1600" dirty="0">
                <a:solidFill>
                  <a:schemeClr val="tx1"/>
                </a:solidFill>
              </a:rPr>
              <a:t>понекад чак </a:t>
            </a:r>
            <a:r>
              <a:rPr lang="ru-RU" sz="1600" dirty="0" smtClean="0">
                <a:solidFill>
                  <a:schemeClr val="tx1"/>
                </a:solidFill>
              </a:rPr>
              <a:t>вулгарно књижевно изражавање, а јунаци његових прича су симпатични губитници </a:t>
            </a:r>
            <a:r>
              <a:rPr lang="ru-RU" sz="1600" dirty="0">
                <a:solidFill>
                  <a:schemeClr val="tx1"/>
                </a:solidFill>
              </a:rPr>
              <a:t>са маргина америчког друштва. 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~ </a:t>
            </a:r>
            <a:r>
              <a:rPr lang="ru-RU" sz="1600" dirty="0" smtClean="0">
                <a:solidFill>
                  <a:schemeClr val="tx1"/>
                </a:solidFill>
              </a:rPr>
              <a:t>Узори </a:t>
            </a:r>
            <a:r>
              <a:rPr lang="ru-RU" sz="1600" dirty="0">
                <a:solidFill>
                  <a:schemeClr val="tx1"/>
                </a:solidFill>
              </a:rPr>
              <a:t>су му били </a:t>
            </a:r>
            <a:r>
              <a:rPr lang="ru-RU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Хемингвеј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Достојевски, Робинсон Џеферсон, Џон Фанте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~ Његова проза је нековенционална слика људских порока – коцке и разврата</a:t>
            </a:r>
            <a:r>
              <a:rPr lang="ru-RU" sz="1600" dirty="0">
                <a:solidFill>
                  <a:schemeClr val="tx1"/>
                </a:solidFill>
              </a:rPr>
              <a:t>. Књижевни израз Чарлса Буковског је једноставан, ослобођен метафора, разумљив свима, али и изузетно духовит и циничан у исто време. Језик је сиров, улични понекад вулгаран и </a:t>
            </a:r>
            <a:r>
              <a:rPr lang="ru-RU" sz="1600" dirty="0" smtClean="0">
                <a:solidFill>
                  <a:schemeClr val="tx1"/>
                </a:solidFill>
              </a:rPr>
              <a:t>бруталан.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~ Значајна дела су: </a:t>
            </a:r>
            <a:r>
              <a:rPr lang="ru-RU" sz="16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Блудни син</a:t>
            </a:r>
            <a:r>
              <a:rPr lang="ru-RU" sz="1600" i="1" dirty="0" smtClean="0">
                <a:solidFill>
                  <a:schemeClr val="tx1"/>
                </a:solidFill>
              </a:rPr>
              <a:t>, </a:t>
            </a:r>
            <a:r>
              <a:rPr lang="ru-RU" sz="16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Палп</a:t>
            </a:r>
            <a:r>
              <a:rPr lang="ru-RU" sz="1600" i="1" dirty="0" smtClean="0">
                <a:solidFill>
                  <a:schemeClr val="tx1"/>
                </a:solidFill>
              </a:rPr>
              <a:t>, </a:t>
            </a:r>
            <a:r>
              <a:rPr lang="ru-RU" sz="16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Забелешке једног покварењака, Жене, Холивуд</a:t>
            </a:r>
            <a:endParaRPr lang="sr-Cyrl-RS" sz="1600" i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sr-Cyrl-RS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236" y="661738"/>
            <a:ext cx="4256080" cy="22378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236" y="3153026"/>
            <a:ext cx="2467880" cy="317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93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027" y="156411"/>
            <a:ext cx="2634916" cy="640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i="1" dirty="0">
                <a:solidFill>
                  <a:schemeClr val="tx1"/>
                </a:solidFill>
              </a:rPr>
              <a:t>Скратио сам га за лево </a:t>
            </a:r>
            <a:r>
              <a:rPr lang="ru-RU" sz="1400" i="1" dirty="0" smtClean="0">
                <a:solidFill>
                  <a:schemeClr val="tx1"/>
                </a:solidFill>
              </a:rPr>
              <a:t>уво</a:t>
            </a:r>
            <a:r>
              <a:rPr lang="ru-RU" sz="1400" i="1" dirty="0">
                <a:solidFill>
                  <a:schemeClr val="tx1"/>
                </a:solidFill>
              </a:rPr>
              <a:t/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Затим и за десно,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Разнео му алку на опасачу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Врелим оловом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И онда га за скратио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За све што ваља,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А кад се сагнуо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Да покупи своју оловку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И кликере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(сирота креатура)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средио сам да не мора више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да се усправља.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Зевнуо сам и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ушао да локнем нешто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а неки тип као да ме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искоса погледао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и тако је и умро –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искоса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бленући у мене.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Призор крви отворио ми је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Апетит.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Смазао сам сендвич и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Одсвирао две-три баладе…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Погасио сам оловом сва светла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У тој рупи, а онда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Изашао.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Нигде никог није било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Па сам укокао мојег коња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(сирота креатура).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/>
            </a:r>
            <a:br>
              <a:rPr lang="ru-RU" sz="1400" i="1" dirty="0">
                <a:solidFill>
                  <a:schemeClr val="tx1"/>
                </a:solidFill>
              </a:rPr>
            </a:br>
            <a:endParaRPr lang="sr-Cyrl-RS" sz="1400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07943" y="156411"/>
            <a:ext cx="1852865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Тада </a:t>
            </a:r>
            <a:r>
              <a:rPr lang="ru-RU" sz="1400" i="1" dirty="0"/>
              <a:t>сам видео шерифа</a:t>
            </a:r>
            <a:br>
              <a:rPr lang="ru-RU" sz="1400" i="1" dirty="0"/>
            </a:br>
            <a:r>
              <a:rPr lang="ru-RU" sz="1400" i="1" dirty="0"/>
              <a:t>Како стоји на крају улице</a:t>
            </a:r>
            <a:br>
              <a:rPr lang="ru-RU" sz="1400" i="1" dirty="0"/>
            </a:br>
            <a:r>
              <a:rPr lang="ru-RU" sz="1400" i="1" dirty="0"/>
              <a:t>И тресе се</a:t>
            </a:r>
            <a:br>
              <a:rPr lang="ru-RU" sz="1400" i="1" dirty="0"/>
            </a:br>
            <a:r>
              <a:rPr lang="ru-RU" sz="1400" i="1" dirty="0"/>
              <a:t>Као прут на ветру;</a:t>
            </a:r>
            <a:br>
              <a:rPr lang="ru-RU" sz="1400" i="1" dirty="0"/>
            </a:br>
            <a:r>
              <a:rPr lang="ru-RU" sz="1400" i="1" dirty="0"/>
              <a:t>Био је то жаостан призор</a:t>
            </a:r>
            <a:br>
              <a:rPr lang="ru-RU" sz="1400" i="1" dirty="0"/>
            </a:br>
            <a:r>
              <a:rPr lang="ru-RU" sz="1400" i="1" dirty="0"/>
              <a:t>Па сам га смирио</a:t>
            </a:r>
            <a:br>
              <a:rPr lang="ru-RU" sz="1400" i="1" dirty="0"/>
            </a:br>
            <a:r>
              <a:rPr lang="ru-RU" sz="1400" i="1" dirty="0"/>
              <a:t>Првим метком</a:t>
            </a:r>
            <a:br>
              <a:rPr lang="ru-RU" sz="1400" i="1" dirty="0"/>
            </a:br>
            <a:r>
              <a:rPr lang="ru-RU" sz="1400" i="1" dirty="0"/>
              <a:t>И милосрдно охладио</a:t>
            </a:r>
            <a:br>
              <a:rPr lang="ru-RU" sz="1400" i="1" dirty="0"/>
            </a:br>
            <a:r>
              <a:rPr lang="ru-RU" sz="1400" i="1" dirty="0"/>
              <a:t>Другим.</a:t>
            </a:r>
          </a:p>
          <a:p>
            <a:endParaRPr lang="ru-RU" sz="1400" i="1" dirty="0" smtClean="0"/>
          </a:p>
          <a:p>
            <a:r>
              <a:rPr lang="ru-RU" sz="1400" i="1" dirty="0" smtClean="0"/>
              <a:t>Онда </a:t>
            </a:r>
            <a:r>
              <a:rPr lang="ru-RU" sz="1400" i="1" dirty="0"/>
              <a:t>сам се мало извалио</a:t>
            </a:r>
            <a:br>
              <a:rPr lang="ru-RU" sz="1400" i="1" dirty="0"/>
            </a:br>
            <a:r>
              <a:rPr lang="ru-RU" sz="1400" i="1" dirty="0"/>
              <a:t>На леђа</a:t>
            </a:r>
            <a:br>
              <a:rPr lang="ru-RU" sz="1400" i="1" dirty="0"/>
            </a:br>
            <a:r>
              <a:rPr lang="ru-RU" sz="1400" i="1" dirty="0"/>
              <a:t>И кокао звезде</a:t>
            </a:r>
            <a:br>
              <a:rPr lang="ru-RU" sz="1400" i="1" dirty="0"/>
            </a:br>
            <a:r>
              <a:rPr lang="ru-RU" sz="1400" i="1" dirty="0"/>
              <a:t>Једну по једну,</a:t>
            </a:r>
            <a:br>
              <a:rPr lang="ru-RU" sz="1400" i="1" dirty="0"/>
            </a:br>
            <a:r>
              <a:rPr lang="ru-RU" sz="1400" i="1" dirty="0"/>
              <a:t>Упуцао сам и месец</a:t>
            </a:r>
            <a:br>
              <a:rPr lang="ru-RU" sz="1400" i="1" dirty="0"/>
            </a:br>
            <a:r>
              <a:rPr lang="ru-RU" sz="1400" i="1" dirty="0"/>
              <a:t>Па сам прошетао</a:t>
            </a:r>
            <a:br>
              <a:rPr lang="ru-RU" sz="1400" i="1" dirty="0"/>
            </a:br>
            <a:r>
              <a:rPr lang="ru-RU" sz="1400" i="1" dirty="0"/>
              <a:t>И погасио сва светла у граду.</a:t>
            </a:r>
            <a:br>
              <a:rPr lang="ru-RU" sz="1400" i="1" dirty="0"/>
            </a:br>
            <a:r>
              <a:rPr lang="ru-RU" sz="1400" i="1" dirty="0"/>
              <a:t>Убрзо се смрачило</a:t>
            </a:r>
            <a:br>
              <a:rPr lang="ru-RU" sz="1400" i="1" dirty="0"/>
            </a:br>
            <a:r>
              <a:rPr lang="ru-RU" sz="1400" i="1" dirty="0"/>
              <a:t>Баш онако</a:t>
            </a:r>
            <a:br>
              <a:rPr lang="ru-RU" sz="1400" i="1" dirty="0"/>
            </a:br>
            <a:r>
              <a:rPr lang="ru-RU" sz="1400" i="1" dirty="0"/>
              <a:t>Како мени прија,</a:t>
            </a:r>
            <a:br>
              <a:rPr lang="ru-RU" sz="1400" i="1" dirty="0"/>
            </a:br>
            <a:r>
              <a:rPr lang="ru-RU" sz="1400" i="1" dirty="0"/>
              <a:t>Јер ко ће још да спава</a:t>
            </a:r>
            <a:br>
              <a:rPr lang="ru-RU" sz="1400" i="1" dirty="0"/>
            </a:br>
            <a:r>
              <a:rPr lang="ru-RU" sz="1400" i="1" dirty="0"/>
              <a:t>Кад му неко светло</a:t>
            </a:r>
            <a:br>
              <a:rPr lang="ru-RU" sz="1400" i="1" dirty="0"/>
            </a:br>
            <a:r>
              <a:rPr lang="ru-RU" sz="1400" i="1" dirty="0"/>
              <a:t>Бије у лице.</a:t>
            </a:r>
            <a:br>
              <a:rPr lang="ru-RU" sz="1400" i="1" dirty="0"/>
            </a:br>
            <a:r>
              <a:rPr lang="ru-RU" sz="1400" dirty="0"/>
              <a:t/>
            </a:r>
            <a:br>
              <a:rPr lang="ru-RU" sz="1400" dirty="0"/>
            </a:br>
            <a:endParaRPr lang="sr-Cyrl-R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212683" y="-276726"/>
            <a:ext cx="194911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i="1" dirty="0"/>
              <a:t>Легао сам и сањао</a:t>
            </a:r>
            <a:br>
              <a:rPr lang="ru-RU" sz="1400" i="1" dirty="0"/>
            </a:br>
            <a:r>
              <a:rPr lang="ru-RU" sz="1400" i="1" dirty="0"/>
              <a:t>Да сам опет дечак</a:t>
            </a:r>
            <a:br>
              <a:rPr lang="ru-RU" sz="1400" i="1" dirty="0"/>
            </a:br>
            <a:r>
              <a:rPr lang="ru-RU" sz="1400" i="1" dirty="0"/>
              <a:t>Који се игра својом</a:t>
            </a:r>
            <a:br>
              <a:rPr lang="ru-RU" sz="1400" i="1" dirty="0"/>
            </a:br>
            <a:r>
              <a:rPr lang="ru-RU" sz="1400" i="1" dirty="0"/>
              <a:t>Пушкицом</a:t>
            </a:r>
            <a:br>
              <a:rPr lang="ru-RU" sz="1400" i="1" dirty="0"/>
            </a:br>
            <a:r>
              <a:rPr lang="ru-RU" sz="1400" i="1" dirty="0"/>
              <a:t>И добија у свим партијама кликера,</a:t>
            </a:r>
            <a:br>
              <a:rPr lang="ru-RU" sz="1400" i="1" dirty="0"/>
            </a:br>
            <a:r>
              <a:rPr lang="ru-RU" sz="1400" i="1" dirty="0"/>
              <a:t>А кад сам се </a:t>
            </a:r>
            <a:r>
              <a:rPr lang="ru-RU" sz="1400" i="1" dirty="0" smtClean="0"/>
              <a:t>пробудио</a:t>
            </a:r>
          </a:p>
          <a:p>
            <a:r>
              <a:rPr lang="ru-RU" sz="1400" i="1" dirty="0"/>
              <a:t>Мојих пиштоља нигде није било</a:t>
            </a:r>
            <a:br>
              <a:rPr lang="ru-RU" sz="1400" i="1" dirty="0"/>
            </a:br>
            <a:r>
              <a:rPr lang="ru-RU" sz="1400" i="1" dirty="0"/>
              <a:t>И био сам везан,</a:t>
            </a:r>
            <a:br>
              <a:rPr lang="ru-RU" sz="1400" i="1" dirty="0"/>
            </a:br>
            <a:r>
              <a:rPr lang="ru-RU" sz="1400" i="1" dirty="0"/>
              <a:t>И руке и ноге,</a:t>
            </a:r>
            <a:br>
              <a:rPr lang="ru-RU" sz="1400" i="1" dirty="0"/>
            </a:br>
            <a:r>
              <a:rPr lang="ru-RU" sz="1400" i="1" dirty="0"/>
              <a:t>Као да се неко</a:t>
            </a:r>
            <a:br>
              <a:rPr lang="ru-RU" sz="1400" i="1" dirty="0"/>
            </a:br>
            <a:r>
              <a:rPr lang="ru-RU" sz="1400" i="1" dirty="0"/>
              <a:t>Плаши од мене,</a:t>
            </a:r>
            <a:br>
              <a:rPr lang="ru-RU" sz="1400" i="1" dirty="0"/>
            </a:br>
            <a:r>
              <a:rPr lang="ru-RU" sz="1400" i="1" dirty="0"/>
              <a:t>И навлачили су омчу</a:t>
            </a:r>
            <a:br>
              <a:rPr lang="ru-RU" sz="1400" i="1" dirty="0"/>
            </a:br>
            <a:r>
              <a:rPr lang="ru-RU" sz="1400" i="1" dirty="0"/>
              <a:t>на мој ружни врат</a:t>
            </a:r>
            <a:br>
              <a:rPr lang="ru-RU" sz="1400" i="1" dirty="0"/>
            </a:br>
            <a:r>
              <a:rPr lang="ru-RU" sz="1400" i="1" dirty="0"/>
              <a:t>Као да би хтели</a:t>
            </a:r>
            <a:br>
              <a:rPr lang="ru-RU" sz="1400" i="1" dirty="0"/>
            </a:br>
            <a:r>
              <a:rPr lang="ru-RU" sz="1400" i="1" dirty="0"/>
              <a:t>да ме обесе,</a:t>
            </a:r>
            <a:br>
              <a:rPr lang="ru-RU" sz="1400" i="1" dirty="0"/>
            </a:br>
            <a:r>
              <a:rPr lang="ru-RU" sz="1400" i="1" dirty="0"/>
              <a:t>а неки тип је качио</a:t>
            </a:r>
            <a:br>
              <a:rPr lang="ru-RU" sz="1400" i="1" dirty="0"/>
            </a:br>
            <a:r>
              <a:rPr lang="ru-RU" sz="1400" i="1" dirty="0"/>
              <a:t>врло згодну поруку</a:t>
            </a:r>
            <a:br>
              <a:rPr lang="ru-RU" sz="1400" i="1" dirty="0"/>
            </a:br>
            <a:r>
              <a:rPr lang="ru-RU" sz="1400" i="1" dirty="0"/>
              <a:t>на моју кошуљу:</a:t>
            </a:r>
            <a:br>
              <a:rPr lang="ru-RU" sz="1400" i="1" dirty="0"/>
            </a:br>
            <a:r>
              <a:rPr lang="ru-RU" sz="1400" i="1" dirty="0"/>
              <a:t>има закона за тебе</a:t>
            </a:r>
            <a:br>
              <a:rPr lang="ru-RU" sz="1400" i="1" dirty="0"/>
            </a:br>
            <a:r>
              <a:rPr lang="ru-RU" sz="1400" i="1" dirty="0"/>
              <a:t>а има га и за мене</a:t>
            </a:r>
            <a:br>
              <a:rPr lang="ru-RU" sz="1400" i="1" dirty="0"/>
            </a:br>
            <a:r>
              <a:rPr lang="ru-RU" sz="1400" i="1" dirty="0"/>
              <a:t>има закона који те веша</a:t>
            </a:r>
            <a:br>
              <a:rPr lang="ru-RU" sz="1400" i="1" dirty="0"/>
            </a:br>
            <a:r>
              <a:rPr lang="ru-RU" sz="1400" i="1" dirty="0"/>
              <a:t>и од тебе прави леша</a:t>
            </a:r>
            <a:endParaRPr lang="sr-Cyrl-RS" sz="1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7113673" y="156411"/>
            <a:ext cx="2006265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/>
              <a:t>Морам да признам,</a:t>
            </a:r>
            <a:br>
              <a:rPr lang="ru-RU" sz="1400" i="1" dirty="0"/>
            </a:br>
            <a:r>
              <a:rPr lang="ru-RU" sz="1400" i="1" dirty="0"/>
              <a:t>Од лепих стихова</a:t>
            </a:r>
            <a:br>
              <a:rPr lang="ru-RU" sz="1400" i="1" dirty="0"/>
            </a:br>
            <a:r>
              <a:rPr lang="ru-RU" sz="1400" i="1" dirty="0"/>
              <a:t>Увек ми овлаже очи,</a:t>
            </a:r>
            <a:br>
              <a:rPr lang="ru-RU" sz="1400" i="1" dirty="0"/>
            </a:br>
            <a:r>
              <a:rPr lang="ru-RU" sz="1400" i="1" dirty="0"/>
              <a:t>И да не верујеш</a:t>
            </a:r>
            <a:br>
              <a:rPr lang="ru-RU" sz="1400" i="1" dirty="0"/>
            </a:br>
            <a:r>
              <a:rPr lang="ru-RU" sz="1400" i="1" dirty="0"/>
              <a:t>Све су даме плакале</a:t>
            </a:r>
            <a:br>
              <a:rPr lang="ru-RU" sz="1400" i="1" dirty="0"/>
            </a:br>
            <a:r>
              <a:rPr lang="ru-RU" sz="1400" i="1" dirty="0"/>
              <a:t>И као да су јецале</a:t>
            </a:r>
            <a:br>
              <a:rPr lang="ru-RU" sz="1400" i="1" dirty="0"/>
            </a:br>
            <a:r>
              <a:rPr lang="ru-RU" sz="1400" i="1" dirty="0"/>
              <a:t>Имена неких других људи.</a:t>
            </a:r>
            <a:br>
              <a:rPr lang="ru-RU" sz="1400" i="1" dirty="0"/>
            </a:br>
            <a:r>
              <a:rPr lang="ru-RU" sz="1400" i="1" dirty="0"/>
              <a:t>Очигледно су плакале</a:t>
            </a:r>
            <a:br>
              <a:rPr lang="ru-RU" sz="1400" i="1" dirty="0"/>
            </a:br>
            <a:r>
              <a:rPr lang="ru-RU" sz="1400" i="1" dirty="0"/>
              <a:t>Због мене</a:t>
            </a:r>
            <a:br>
              <a:rPr lang="ru-RU" sz="1400" i="1" dirty="0"/>
            </a:br>
            <a:r>
              <a:rPr lang="ru-RU" sz="1400" i="1" dirty="0"/>
              <a:t>(сироте креатуре)</a:t>
            </a:r>
            <a:br>
              <a:rPr lang="ru-RU" sz="1400" i="1" dirty="0"/>
            </a:br>
            <a:r>
              <a:rPr lang="ru-RU" sz="1400" i="1" dirty="0"/>
              <a:t>јер све сам их редом имао</a:t>
            </a:r>
            <a:br>
              <a:rPr lang="ru-RU" sz="1400" i="1" dirty="0"/>
            </a:br>
            <a:r>
              <a:rPr lang="ru-RU" sz="1400" i="1" dirty="0"/>
              <a:t>а заборавио сам</a:t>
            </a:r>
            <a:br>
              <a:rPr lang="ru-RU" sz="1400" i="1" dirty="0"/>
            </a:br>
            <a:r>
              <a:rPr lang="ru-RU" sz="1400" i="1" dirty="0"/>
              <a:t>у оном узбуђењу</a:t>
            </a:r>
            <a:br>
              <a:rPr lang="ru-RU" sz="1400" i="1" dirty="0"/>
            </a:br>
            <a:r>
              <a:rPr lang="ru-RU" sz="1400" i="1" dirty="0"/>
              <a:t>да им кажем своје </a:t>
            </a:r>
            <a:r>
              <a:rPr lang="ru-RU" sz="1400" i="1" dirty="0" smtClean="0"/>
              <a:t>име</a:t>
            </a:r>
          </a:p>
          <a:p>
            <a:r>
              <a:rPr lang="ru-RU" sz="1400" i="1" dirty="0"/>
              <a:t>И сви су мушкарци изгледали бесно</a:t>
            </a:r>
            <a:br>
              <a:rPr lang="ru-RU" sz="1400" i="1" dirty="0"/>
            </a:br>
            <a:r>
              <a:rPr lang="ru-RU" sz="1400" i="1" dirty="0"/>
              <a:t>Вероватно због деце</a:t>
            </a:r>
            <a:br>
              <a:rPr lang="ru-RU" sz="1400" i="1" dirty="0"/>
            </a:br>
            <a:r>
              <a:rPr lang="ru-RU" sz="1400" i="1" dirty="0"/>
              <a:t>која су непристојно</a:t>
            </a:r>
            <a:br>
              <a:rPr lang="ru-RU" sz="1400" i="1" dirty="0"/>
            </a:br>
            <a:r>
              <a:rPr lang="ru-RU" sz="1400" i="1" dirty="0"/>
              <a:t>Бацала конзерве на мене,</a:t>
            </a:r>
            <a:br>
              <a:rPr lang="ru-RU" sz="1400" i="1" dirty="0"/>
            </a:br>
            <a:endParaRPr lang="sr-Cyrl-RS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9319035" y="154161"/>
            <a:ext cx="249300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Али </a:t>
            </a:r>
            <a:r>
              <a:rPr lang="ru-RU" sz="1400" i="1" dirty="0"/>
              <a:t>рекао сам им</a:t>
            </a:r>
            <a:br>
              <a:rPr lang="ru-RU" sz="1400" i="1" dirty="0"/>
            </a:br>
            <a:r>
              <a:rPr lang="ru-RU" sz="1400" i="1" dirty="0"/>
              <a:t>да се не узбуђују</a:t>
            </a:r>
            <a:br>
              <a:rPr lang="ru-RU" sz="1400" i="1" dirty="0"/>
            </a:br>
            <a:r>
              <a:rPr lang="ru-RU" sz="1400" i="1" dirty="0"/>
              <a:t>Јер уопште нису погађала –</a:t>
            </a:r>
            <a:br>
              <a:rPr lang="ru-RU" sz="1400" i="1" dirty="0"/>
            </a:br>
            <a:r>
              <a:rPr lang="ru-RU" sz="1400" i="1" dirty="0"/>
              <a:t>Ниједан од тих дечака није деловао</a:t>
            </a:r>
            <a:br>
              <a:rPr lang="ru-RU" sz="1400" i="1" dirty="0"/>
            </a:br>
            <a:r>
              <a:rPr lang="ru-RU" sz="1400" i="1" dirty="0"/>
              <a:t>Да ће постати мушко од њега:</a:t>
            </a:r>
            <a:br>
              <a:rPr lang="ru-RU" sz="1400" i="1" dirty="0"/>
            </a:br>
            <a:r>
              <a:rPr lang="ru-RU" sz="1400" i="1" dirty="0"/>
              <a:t>Све сам педер –</a:t>
            </a:r>
            <a:br>
              <a:rPr lang="ru-RU" sz="1400" i="1" dirty="0"/>
            </a:br>
            <a:r>
              <a:rPr lang="ru-RU" sz="1400" i="1" dirty="0"/>
              <a:t>А неки тип се продрао:</a:t>
            </a:r>
            <a:br>
              <a:rPr lang="ru-RU" sz="1400" i="1" dirty="0"/>
            </a:br>
            <a:r>
              <a:rPr lang="ru-RU" sz="1400" i="1" dirty="0"/>
              <a:t>“у пакао с њим!“</a:t>
            </a:r>
            <a:br>
              <a:rPr lang="ru-RU" sz="1400" i="1" dirty="0"/>
            </a:br>
            <a:r>
              <a:rPr lang="ru-RU" sz="1400" i="1" dirty="0"/>
              <a:t/>
            </a:r>
            <a:br>
              <a:rPr lang="ru-RU" sz="1400" i="1" dirty="0"/>
            </a:br>
            <a:r>
              <a:rPr lang="ru-RU" sz="1400" i="1" dirty="0"/>
              <a:t>и с трзајем сам заиграо</a:t>
            </a:r>
            <a:br>
              <a:rPr lang="ru-RU" sz="1400" i="1" dirty="0"/>
            </a:br>
            <a:r>
              <a:rPr lang="ru-RU" sz="1400" i="1" dirty="0"/>
              <a:t>мој последњи плес,</a:t>
            </a:r>
            <a:br>
              <a:rPr lang="ru-RU" sz="1400" i="1" dirty="0"/>
            </a:br>
            <a:r>
              <a:rPr lang="ru-RU" sz="1400" i="1" dirty="0"/>
              <a:t>поштено се заљуљао</a:t>
            </a:r>
            <a:br>
              <a:rPr lang="ru-RU" sz="1400" i="1" dirty="0"/>
            </a:br>
            <a:r>
              <a:rPr lang="ru-RU" sz="1400" i="1" dirty="0"/>
              <a:t>и пљунуо бармену у око</a:t>
            </a:r>
            <a:br>
              <a:rPr lang="ru-RU" sz="1400" i="1" dirty="0"/>
            </a:br>
            <a:r>
              <a:rPr lang="ru-RU" sz="1400" i="1" dirty="0"/>
              <a:t>а онда буљио доле</a:t>
            </a:r>
            <a:br>
              <a:rPr lang="ru-RU" sz="1400" i="1" dirty="0"/>
            </a:br>
            <a:r>
              <a:rPr lang="ru-RU" sz="1400" i="1" dirty="0"/>
              <a:t>у беле сисе Нели Адамс</a:t>
            </a:r>
            <a:br>
              <a:rPr lang="ru-RU" sz="1400" i="1" dirty="0"/>
            </a:br>
            <a:r>
              <a:rPr lang="ru-RU" sz="1400" i="1" dirty="0"/>
              <a:t>тако да ми је опет</a:t>
            </a:r>
            <a:br>
              <a:rPr lang="ru-RU" sz="1400" i="1" dirty="0"/>
            </a:br>
            <a:r>
              <a:rPr lang="ru-RU" sz="1400" i="1" dirty="0"/>
              <a:t>пошла вода на уста</a:t>
            </a:r>
            <a:endParaRPr lang="sr-Cyrl-RS" sz="1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7684429" y="6187879"/>
            <a:ext cx="2881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i="1" dirty="0" smtClean="0"/>
              <a:t>МРАК</a:t>
            </a:r>
            <a:r>
              <a:rPr lang="sr-Cyrl-RS" dirty="0" smtClean="0"/>
              <a:t> - Чарлс Буковски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39345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495" y="721894"/>
            <a:ext cx="6436893" cy="830179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ХЕНРИ МИЛЕР (1891-1980)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0495" y="1840832"/>
            <a:ext cx="6087979" cy="40145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1600" dirty="0" smtClean="0">
                <a:solidFill>
                  <a:schemeClr val="tx1"/>
                </a:solidFill>
              </a:rPr>
              <a:t>~ </a:t>
            </a:r>
            <a:r>
              <a:rPr lang="ru-RU" sz="1600" dirty="0" smtClean="0">
                <a:solidFill>
                  <a:schemeClr val="tx1"/>
                </a:solidFill>
              </a:rPr>
              <a:t>Један </a:t>
            </a:r>
            <a:r>
              <a:rPr lang="ru-RU" sz="1600" dirty="0">
                <a:solidFill>
                  <a:schemeClr val="tx1"/>
                </a:solidFill>
              </a:rPr>
              <a:t>од најзначајнијих америчких писаца двадесетог </a:t>
            </a:r>
            <a:r>
              <a:rPr lang="ru-RU" sz="1600" dirty="0" smtClean="0">
                <a:solidFill>
                  <a:schemeClr val="tx1"/>
                </a:solidFill>
              </a:rPr>
              <a:t>века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~ </a:t>
            </a:r>
            <a:r>
              <a:rPr lang="sr-Cyrl-RS" sz="1600" dirty="0">
                <a:solidFill>
                  <a:schemeClr val="tx1"/>
                </a:solidFill>
              </a:rPr>
              <a:t>Прва - „</a:t>
            </a:r>
            <a:r>
              <a:rPr lang="sr-Cyrl-RS" sz="16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Повратник рака</a:t>
            </a:r>
            <a:r>
              <a:rPr lang="sr-Cyrl-RS" sz="1600" dirty="0">
                <a:solidFill>
                  <a:schemeClr val="tx1"/>
                </a:solidFill>
              </a:rPr>
              <a:t>“ - говори о његовим искуствима о доживљајима у Паризу, а објављена је 1934. године. Затим: „</a:t>
            </a:r>
            <a:r>
              <a:rPr lang="sr-Cyrl-RS" sz="16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Црно пролеће</a:t>
            </a:r>
            <a:r>
              <a:rPr lang="sr-Cyrl-RS" sz="1600" dirty="0">
                <a:solidFill>
                  <a:schemeClr val="tx1"/>
                </a:solidFill>
              </a:rPr>
              <a:t>“ (1936), „</a:t>
            </a:r>
            <a:r>
              <a:rPr lang="sr-Cyrl-RS" sz="16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Повратник јарца</a:t>
            </a:r>
            <a:r>
              <a:rPr lang="sr-Cyrl-RS" sz="1600" dirty="0">
                <a:solidFill>
                  <a:schemeClr val="tx1"/>
                </a:solidFill>
              </a:rPr>
              <a:t>“ (1939), као и трилогије „</a:t>
            </a:r>
            <a:r>
              <a:rPr lang="sr-Cyrl-RS" sz="16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Ружичасто распеће</a:t>
            </a:r>
            <a:r>
              <a:rPr lang="sr-Cyrl-RS" sz="1600" dirty="0">
                <a:solidFill>
                  <a:schemeClr val="tx1"/>
                </a:solidFill>
              </a:rPr>
              <a:t>“ („</a:t>
            </a:r>
            <a:r>
              <a:rPr lang="sr-Cyrl-RS" sz="16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Сексус“, „Плексус“, „Нексус</a:t>
            </a:r>
            <a:r>
              <a:rPr lang="sr-Cyrl-RS" sz="1600" dirty="0">
                <a:solidFill>
                  <a:schemeClr val="tx1"/>
                </a:solidFill>
              </a:rPr>
              <a:t>“). Такође је објавио и путописе и драме. </a:t>
            </a:r>
            <a:endParaRPr lang="sr-Cyrl-R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Cyrl-RS" sz="1600" dirty="0" smtClean="0">
                <a:solidFill>
                  <a:schemeClr val="tx1"/>
                </a:solidFill>
              </a:rPr>
              <a:t>~</a:t>
            </a:r>
            <a:r>
              <a:rPr lang="ru-RU" sz="1600" dirty="0">
                <a:solidFill>
                  <a:schemeClr val="tx1"/>
                </a:solidFill>
              </a:rPr>
              <a:t>Написао је чувени путопис из Грчке „</a:t>
            </a:r>
            <a:r>
              <a:rPr lang="ru-RU" sz="16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Колос из Марусија</a:t>
            </a:r>
            <a:r>
              <a:rPr lang="ru-RU" sz="1600" dirty="0">
                <a:solidFill>
                  <a:schemeClr val="tx1"/>
                </a:solidFill>
              </a:rPr>
              <a:t>“ (1941), „</a:t>
            </a:r>
            <a:r>
              <a:rPr lang="ru-RU" sz="16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Мирни дани на Клишију</a:t>
            </a:r>
            <a:r>
              <a:rPr lang="ru-RU" sz="1600" dirty="0">
                <a:solidFill>
                  <a:schemeClr val="tx1"/>
                </a:solidFill>
              </a:rPr>
              <a:t>“ (1956), као и неколико лирско-аутобиографских записа: „</a:t>
            </a:r>
            <a:r>
              <a:rPr lang="ru-RU" sz="16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Велики југ и наранџе Хијеронимуса Боша</a:t>
            </a:r>
            <a:r>
              <a:rPr lang="ru-RU" sz="1600" dirty="0">
                <a:solidFill>
                  <a:schemeClr val="tx1"/>
                </a:solidFill>
              </a:rPr>
              <a:t>“ (1957), (1962), „</a:t>
            </a:r>
            <a:r>
              <a:rPr lang="ru-RU" sz="16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Грчка“ са цртежима Ане Пур </a:t>
            </a:r>
            <a:r>
              <a:rPr lang="ru-RU" sz="1600" dirty="0">
                <a:solidFill>
                  <a:schemeClr val="tx1"/>
                </a:solidFill>
              </a:rPr>
              <a:t>(1964). </a:t>
            </a:r>
            <a:endParaRPr lang="ru-RU" sz="1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r-Cyrl-RS" sz="1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315" y="721894"/>
            <a:ext cx="2794000" cy="3721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315" y="4673337"/>
            <a:ext cx="2794000" cy="177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88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5190" y="685800"/>
            <a:ext cx="5715000" cy="1130968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СОЛ БЕЛОУ (1915-2005)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6172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1600" dirty="0" smtClean="0">
                <a:solidFill>
                  <a:schemeClr val="tx1"/>
                </a:solidFill>
              </a:rPr>
              <a:t>~ Амерички књижевник</a:t>
            </a:r>
          </a:p>
          <a:p>
            <a:pPr marL="0" indent="0">
              <a:buNone/>
            </a:pPr>
            <a:r>
              <a:rPr lang="sr-Cyrl-RS" sz="1600" dirty="0" smtClean="0">
                <a:solidFill>
                  <a:schemeClr val="tx1"/>
                </a:solidFill>
              </a:rPr>
              <a:t>~ </a:t>
            </a:r>
            <a:r>
              <a:rPr lang="ru-RU" sz="1600" dirty="0">
                <a:solidFill>
                  <a:schemeClr val="tx1"/>
                </a:solidFill>
              </a:rPr>
              <a:t>Године 1975. добио је </a:t>
            </a:r>
            <a:r>
              <a:rPr lang="ru-RU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Пулицерову награду </a:t>
            </a:r>
            <a:r>
              <a:rPr lang="ru-RU" sz="1600" dirty="0">
                <a:solidFill>
                  <a:schemeClr val="tx1"/>
                </a:solidFill>
              </a:rPr>
              <a:t>за роман „</a:t>
            </a:r>
            <a:r>
              <a:rPr lang="ru-RU" sz="16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Хумболтов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дар</a:t>
            </a:r>
            <a:r>
              <a:rPr lang="ru-RU" sz="1600" dirty="0">
                <a:solidFill>
                  <a:schemeClr val="tx1"/>
                </a:solidFill>
              </a:rPr>
              <a:t>“. </a:t>
            </a:r>
            <a:r>
              <a:rPr lang="ru-RU" sz="1600" dirty="0" smtClean="0">
                <a:solidFill>
                  <a:schemeClr val="tx1"/>
                </a:solidFill>
              </a:rPr>
              <a:t>„</a:t>
            </a:r>
            <a:r>
              <a:rPr lang="ru-RU" sz="1600" dirty="0">
                <a:solidFill>
                  <a:schemeClr val="tx1"/>
                </a:solidFill>
              </a:rPr>
              <a:t>За разумевање људске природе и за суптилне анализе савремене културе које прожимају његово целокупно дело“ Сол Белоу је 1976. добио </a:t>
            </a:r>
            <a:r>
              <a:rPr lang="ru-RU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Нобелову награду за </a:t>
            </a:r>
            <a:r>
              <a:rPr lang="ru-RU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књижевност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~ У својој прози приказује појединца и његова искушења у отуђеном амричком друштву. У већини његових романа главна тема је смрт. Приказује ликове који имају грижу савест и осећај кривице, проузрокован друштвом.</a:t>
            </a:r>
            <a:endParaRPr lang="ru-RU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r-Cyrl-RS" sz="1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896" y="685800"/>
            <a:ext cx="2802104" cy="349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87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209" y="469232"/>
            <a:ext cx="6894096" cy="1485900"/>
          </a:xfrm>
        </p:spPr>
        <p:txBody>
          <a:bodyPr>
            <a:normAutofit/>
          </a:bodyPr>
          <a:lstStyle/>
          <a:p>
            <a:r>
              <a:rPr lang="sr-Cyrl-RS" sz="4000" dirty="0"/>
              <a:t>Н</a:t>
            </a:r>
            <a:r>
              <a:rPr lang="sr-Cyrl-RS" sz="4000" dirty="0" smtClean="0"/>
              <a:t>ОРМАН МАЈЛЕР (1923-2007)</a:t>
            </a:r>
            <a:endParaRPr lang="sr-Cyrl-R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209" y="1937085"/>
            <a:ext cx="5739063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1600" dirty="0" smtClean="0">
                <a:solidFill>
                  <a:schemeClr val="tx1"/>
                </a:solidFill>
              </a:rPr>
              <a:t>~ Амерички писац</a:t>
            </a:r>
          </a:p>
          <a:p>
            <a:pPr marL="0" indent="0">
              <a:buNone/>
            </a:pPr>
            <a:r>
              <a:rPr lang="sr-Cyrl-RS" sz="1600" dirty="0" smtClean="0">
                <a:solidFill>
                  <a:schemeClr val="tx1"/>
                </a:solidFill>
              </a:rPr>
              <a:t>~ Два пута је награђен </a:t>
            </a:r>
            <a:r>
              <a:rPr lang="sr-Cyrl-R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Пулицеровом наградом</a:t>
            </a:r>
            <a:r>
              <a:rPr lang="sr-Latn-RS" sz="1600" dirty="0" smtClean="0">
                <a:solidFill>
                  <a:schemeClr val="tx1"/>
                </a:solidFill>
              </a:rPr>
              <a:t>, </a:t>
            </a:r>
            <a:r>
              <a:rPr lang="sr-Cyrl-RS" sz="1600" dirty="0" smtClean="0">
                <a:solidFill>
                  <a:schemeClr val="tx1"/>
                </a:solidFill>
              </a:rPr>
              <a:t>за књиге „</a:t>
            </a:r>
            <a:r>
              <a:rPr lang="sr-Cyrl-RS" sz="16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Војска ноћи</a:t>
            </a:r>
            <a:r>
              <a:rPr lang="sr-Cyrl-RS" sz="1600" dirty="0" smtClean="0">
                <a:solidFill>
                  <a:schemeClr val="tx1"/>
                </a:solidFill>
              </a:rPr>
              <a:t>“</a:t>
            </a:r>
            <a:r>
              <a:rPr lang="sr-Latn-RS" sz="1600" dirty="0" smtClean="0">
                <a:solidFill>
                  <a:schemeClr val="tx1"/>
                </a:solidFill>
              </a:rPr>
              <a:t>(1968</a:t>
            </a:r>
            <a:r>
              <a:rPr lang="sr-Latn-RS" sz="1600" dirty="0">
                <a:solidFill>
                  <a:schemeClr val="tx1"/>
                </a:solidFill>
              </a:rPr>
              <a:t>.) </a:t>
            </a:r>
            <a:r>
              <a:rPr lang="sr-Cyrl-RS" sz="1600" dirty="0" smtClean="0">
                <a:solidFill>
                  <a:schemeClr val="tx1"/>
                </a:solidFill>
              </a:rPr>
              <a:t>и „</a:t>
            </a:r>
            <a:r>
              <a:rPr lang="sr-Cyrl-RS" sz="16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Крвникова песма</a:t>
            </a:r>
            <a:r>
              <a:rPr lang="sr-Cyrl-RS" sz="1600" dirty="0" smtClean="0">
                <a:solidFill>
                  <a:schemeClr val="tx1"/>
                </a:solidFill>
              </a:rPr>
              <a:t>“</a:t>
            </a:r>
            <a:r>
              <a:rPr lang="sr-Cyrl-RS" sz="1600" dirty="0">
                <a:solidFill>
                  <a:schemeClr val="tx1"/>
                </a:solidFill>
              </a:rPr>
              <a:t>(</a:t>
            </a:r>
            <a:r>
              <a:rPr lang="sr-Latn-RS" sz="1600" dirty="0" smtClean="0">
                <a:solidFill>
                  <a:schemeClr val="tx1"/>
                </a:solidFill>
              </a:rPr>
              <a:t>1979.)</a:t>
            </a:r>
            <a:endParaRPr lang="sr-Cyrl-R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Cyrl-RS" sz="1600" dirty="0" smtClean="0">
                <a:solidFill>
                  <a:schemeClr val="tx1"/>
                </a:solidFill>
              </a:rPr>
              <a:t>~ У роману „</a:t>
            </a:r>
            <a:r>
              <a:rPr lang="sr-Cyrl-RS" sz="16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Амерички сан</a:t>
            </a:r>
            <a:r>
              <a:rPr lang="sr-Cyrl-RS" sz="1600" dirty="0" smtClean="0">
                <a:solidFill>
                  <a:schemeClr val="tx1"/>
                </a:solidFill>
              </a:rPr>
              <a:t>“ приказује заблуде појединца, насиље у друштву. У роману „</a:t>
            </a:r>
            <a:r>
              <a:rPr lang="sr-Cyrl-RS" sz="16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Голи и мртви</a:t>
            </a:r>
            <a:r>
              <a:rPr lang="sr-Cyrl-RS" sz="1600" dirty="0" smtClean="0">
                <a:solidFill>
                  <a:schemeClr val="tx1"/>
                </a:solidFill>
              </a:rPr>
              <a:t>“ приказује Други светски рат, роман се састоји од детаљних описа ликова, приказа њиховог заједничког живота у јако стресним околностима и тешким условима рата.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465" y="469232"/>
            <a:ext cx="2711367" cy="36281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173" y="4455946"/>
            <a:ext cx="2709932" cy="176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60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716" y="685800"/>
            <a:ext cx="6833937" cy="1485900"/>
          </a:xfrm>
        </p:spPr>
        <p:txBody>
          <a:bodyPr>
            <a:normAutofit/>
          </a:bodyPr>
          <a:lstStyle/>
          <a:p>
            <a:r>
              <a:rPr lang="sr-Cyrl-RS" sz="4000" dirty="0" smtClean="0"/>
              <a:t>ИРВИН ШО (1913-1984)</a:t>
            </a:r>
            <a:endParaRPr lang="sr-Cyrl-R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716" y="1900989"/>
            <a:ext cx="64008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1600" dirty="0" smtClean="0">
                <a:solidFill>
                  <a:schemeClr val="tx1"/>
                </a:solidFill>
              </a:rPr>
              <a:t>~ </a:t>
            </a:r>
            <a:r>
              <a:rPr lang="ru-RU" sz="1600" dirty="0" smtClean="0">
                <a:solidFill>
                  <a:schemeClr val="tx1"/>
                </a:solidFill>
              </a:rPr>
              <a:t>Амерички </a:t>
            </a:r>
            <a:r>
              <a:rPr lang="ru-RU" sz="1600" dirty="0">
                <a:solidFill>
                  <a:schemeClr val="tx1"/>
                </a:solidFill>
              </a:rPr>
              <a:t>романописац, сценариста и писац кратких </a:t>
            </a:r>
            <a:r>
              <a:rPr lang="ru-RU" sz="1600" dirty="0" smtClean="0">
                <a:solidFill>
                  <a:schemeClr val="tx1"/>
                </a:solidFill>
              </a:rPr>
              <a:t>прича. </a:t>
            </a:r>
            <a:r>
              <a:rPr lang="ru-RU" sz="1600" dirty="0">
                <a:solidFill>
                  <a:schemeClr val="tx1"/>
                </a:solidFill>
              </a:rPr>
              <a:t>У својим делима чува традицију реализма у коју уноси неке психолошке акценте.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~ Најпознатији роман </a:t>
            </a:r>
            <a:r>
              <a:rPr lang="sr-Cyrl-RS" sz="1600" dirty="0" smtClean="0">
                <a:solidFill>
                  <a:schemeClr val="tx1"/>
                </a:solidFill>
              </a:rPr>
              <a:t>„</a:t>
            </a:r>
            <a:r>
              <a:rPr lang="sr-Cyrl-RS" sz="16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Млади лавови</a:t>
            </a:r>
            <a:r>
              <a:rPr lang="sr-Cyrl-RS" sz="1600" dirty="0" smtClean="0">
                <a:solidFill>
                  <a:schemeClr val="tx1"/>
                </a:solidFill>
              </a:rPr>
              <a:t>“. Роман се заснива на догађајима Другог светског рата и сматра се једином од најбољих приказа битака.</a:t>
            </a:r>
          </a:p>
          <a:p>
            <a:pPr marL="0" indent="0">
              <a:buNone/>
            </a:pPr>
            <a:r>
              <a:rPr lang="sr-Cyrl-RS" sz="1600" dirty="0">
                <a:solidFill>
                  <a:schemeClr val="tx1"/>
                </a:solidFill>
              </a:rPr>
              <a:t>~ </a:t>
            </a:r>
            <a:r>
              <a:rPr lang="sr-Cyrl-RS" sz="1600" dirty="0" smtClean="0">
                <a:solidFill>
                  <a:schemeClr val="tx1"/>
                </a:solidFill>
              </a:rPr>
              <a:t>Мањег </a:t>
            </a:r>
            <a:r>
              <a:rPr lang="sr-Cyrl-RS" sz="1600" dirty="0">
                <a:solidFill>
                  <a:schemeClr val="tx1"/>
                </a:solidFill>
              </a:rPr>
              <a:t>значаја су његове драме, међу којима се истичу: </a:t>
            </a:r>
            <a:r>
              <a:rPr lang="sr-Cyrl-RS" sz="16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Отмен </a:t>
            </a:r>
            <a:r>
              <a:rPr lang="sr-Cyrl-RS" sz="16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свет</a:t>
            </a:r>
            <a:r>
              <a:rPr lang="sr-Cyrl-RS" sz="1600" dirty="0" smtClean="0">
                <a:solidFill>
                  <a:schemeClr val="tx1"/>
                </a:solidFill>
              </a:rPr>
              <a:t>, у </a:t>
            </a:r>
            <a:r>
              <a:rPr lang="sr-Cyrl-RS" sz="1600" dirty="0">
                <a:solidFill>
                  <a:schemeClr val="tx1"/>
                </a:solidFill>
              </a:rPr>
              <a:t>којој оптужује начин живота отменог света, и антиратна драма </a:t>
            </a:r>
            <a:r>
              <a:rPr lang="sr-Cyrl-RS" sz="16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Покопајте мртве</a:t>
            </a:r>
            <a:endParaRPr lang="ru-RU" sz="1600" i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527" y="685800"/>
            <a:ext cx="2346157" cy="189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84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747" y="685800"/>
            <a:ext cx="6256421" cy="1046747"/>
          </a:xfrm>
        </p:spPr>
        <p:txBody>
          <a:bodyPr>
            <a:normAutofit/>
          </a:bodyPr>
          <a:lstStyle/>
          <a:p>
            <a:r>
              <a:rPr lang="sr-Cyrl-RS" sz="4000" dirty="0" smtClean="0"/>
              <a:t>ЏОН АПДАЈК (1923-2009)</a:t>
            </a:r>
            <a:endParaRPr lang="sr-Cyrl-R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45368"/>
            <a:ext cx="4367463" cy="38220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sz="1600" dirty="0" smtClean="0">
                <a:solidFill>
                  <a:schemeClr val="tx1"/>
                </a:solidFill>
              </a:rPr>
              <a:t>~ „Бежи, Зеко, бежи“ је један од његових значајнијих романа. У овом роману описује како је главни јунак из сиромаштва прешао у круг имућних и богатих људи.</a:t>
            </a:r>
          </a:p>
          <a:p>
            <a:pPr marL="0" indent="0">
              <a:buNone/>
            </a:pPr>
            <a:r>
              <a:rPr lang="sr-Cyrl-RS" sz="1600" dirty="0" smtClean="0">
                <a:solidFill>
                  <a:schemeClr val="tx1"/>
                </a:solidFill>
              </a:rPr>
              <a:t>~ </a:t>
            </a:r>
            <a:r>
              <a:rPr lang="ru-RU" sz="1600" dirty="0">
                <a:solidFill>
                  <a:schemeClr val="tx1"/>
                </a:solidFill>
              </a:rPr>
              <a:t>Романи о Харију Ангстрому Зеки постали су својеврсни феномен америчке и светске књижевности - низ романа који на крају једне деценије коментаришу различите политичке и друштвене промене које су тај период обележиле. </a:t>
            </a:r>
            <a:endParaRPr lang="sr-Cyrl-R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Cyrl-RS" sz="1600" dirty="0" smtClean="0">
                <a:solidFill>
                  <a:schemeClr val="tx1"/>
                </a:solidFill>
              </a:rPr>
              <a:t>~ </a:t>
            </a:r>
            <a:r>
              <a:rPr lang="ru-RU" sz="1600" dirty="0">
                <a:solidFill>
                  <a:schemeClr val="tx1"/>
                </a:solidFill>
              </a:rPr>
              <a:t>За дела </a:t>
            </a:r>
            <a:r>
              <a:rPr lang="sr-Cyrl-RS" sz="1600" dirty="0" smtClean="0">
                <a:solidFill>
                  <a:schemeClr val="tx1"/>
                </a:solidFill>
              </a:rPr>
              <a:t>„</a:t>
            </a:r>
            <a:r>
              <a:rPr lang="ru-RU" sz="16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Зека је богат</a:t>
            </a:r>
            <a:r>
              <a:rPr lang="en-US" sz="1600" dirty="0" smtClean="0">
                <a:solidFill>
                  <a:schemeClr val="tx1"/>
                </a:solidFill>
              </a:rPr>
              <a:t>”</a:t>
            </a:r>
            <a:r>
              <a:rPr lang="ru-RU" sz="1600" dirty="0" smtClean="0">
                <a:solidFill>
                  <a:schemeClr val="tx1"/>
                </a:solidFill>
              </a:rPr>
              <a:t> и </a:t>
            </a:r>
            <a:r>
              <a:rPr lang="sr-Cyrl-RS" sz="1600" dirty="0" smtClean="0">
                <a:solidFill>
                  <a:schemeClr val="tx1"/>
                </a:solidFill>
              </a:rPr>
              <a:t>„</a:t>
            </a:r>
            <a:r>
              <a:rPr lang="ru-RU" sz="16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Зека </a:t>
            </a:r>
            <a:r>
              <a:rPr lang="ru-RU" sz="16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је </a:t>
            </a:r>
            <a:r>
              <a:rPr lang="ru-RU" sz="16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умро</a:t>
            </a:r>
            <a:r>
              <a:rPr lang="en-US" sz="1600" dirty="0" smtClean="0">
                <a:solidFill>
                  <a:schemeClr val="tx1"/>
                </a:solidFill>
              </a:rPr>
              <a:t>”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добио је </a:t>
            </a:r>
            <a:r>
              <a:rPr lang="ru-RU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Пулицерову награду за роман </a:t>
            </a:r>
            <a:r>
              <a:rPr lang="ru-RU" sz="1600" dirty="0" smtClean="0">
                <a:solidFill>
                  <a:schemeClr val="tx1"/>
                </a:solidFill>
              </a:rPr>
              <a:t>(</a:t>
            </a:r>
            <a:r>
              <a:rPr lang="ru-RU" sz="1600" dirty="0">
                <a:solidFill>
                  <a:schemeClr val="tx1"/>
                </a:solidFill>
              </a:rPr>
              <a:t>фикцију</a:t>
            </a:r>
            <a:r>
              <a:rPr lang="ru-RU" sz="1600" dirty="0" smtClean="0">
                <a:solidFill>
                  <a:schemeClr val="tx1"/>
                </a:solidFill>
              </a:rPr>
              <a:t>). Такође добио је и </a:t>
            </a:r>
            <a:r>
              <a:rPr lang="ru-RU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Награду </a:t>
            </a:r>
            <a:r>
              <a:rPr lang="ru-RU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за националну </a:t>
            </a:r>
            <a:r>
              <a:rPr lang="ru-RU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књигу, Награду </a:t>
            </a:r>
            <a:r>
              <a:rPr lang="ru-RU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за </a:t>
            </a:r>
            <a:r>
              <a:rPr lang="ru-RU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америчку књигу, Награду </a:t>
            </a:r>
            <a:r>
              <a:rPr lang="ru-RU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круга америчких књижевних </a:t>
            </a:r>
            <a:r>
              <a:rPr lang="ru-RU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критичара, Хауелсову медаљу</a:t>
            </a:r>
            <a:endParaRPr lang="ru-RU" sz="16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sr-Cyrl-RS" sz="1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221" y="3746833"/>
            <a:ext cx="3343900" cy="2234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221" y="682792"/>
            <a:ext cx="3343900" cy="251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09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6589" y="402359"/>
            <a:ext cx="3811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are most alive when we're in love</a:t>
            </a:r>
            <a:r>
              <a:rPr lang="en-US" i="1" dirty="0" smtClean="0"/>
              <a:t>.</a:t>
            </a:r>
            <a:endParaRPr lang="sr-Cyrl-RS" i="1" dirty="0" smtClean="0"/>
          </a:p>
          <a:p>
            <a:r>
              <a:rPr lang="sr-Cyrl-RS" i="1" dirty="0" smtClean="0"/>
              <a:t>- </a:t>
            </a:r>
            <a:r>
              <a:rPr lang="sr-Latn-RS" dirty="0"/>
              <a:t>John Updike</a:t>
            </a:r>
            <a:endParaRPr lang="sr-Cyrl-RS" dirty="0"/>
          </a:p>
        </p:txBody>
      </p:sp>
      <p:sp>
        <p:nvSpPr>
          <p:cNvPr id="3" name="TextBox 2"/>
          <p:cNvSpPr txBox="1"/>
          <p:nvPr/>
        </p:nvSpPr>
        <p:spPr>
          <a:xfrm>
            <a:off x="986589" y="1251574"/>
            <a:ext cx="6350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art offers is space - a certain breathing room for the </a:t>
            </a:r>
            <a:r>
              <a:rPr lang="en-US" i="1" dirty="0" smtClean="0"/>
              <a:t>spirit.</a:t>
            </a:r>
            <a:endParaRPr lang="sr-Cyrl-RS" i="1" dirty="0" smtClean="0"/>
          </a:p>
          <a:p>
            <a:r>
              <a:rPr lang="sr-Cyrl-RS" i="1" dirty="0" smtClean="0"/>
              <a:t>- </a:t>
            </a:r>
            <a:r>
              <a:rPr lang="en-US" i="1" dirty="0" smtClean="0"/>
              <a:t>John Updike</a:t>
            </a:r>
            <a:endParaRPr lang="sr-Cyrl-RS" dirty="0"/>
          </a:p>
        </p:txBody>
      </p:sp>
      <p:sp>
        <p:nvSpPr>
          <p:cNvPr id="4" name="TextBox 3"/>
          <p:cNvSpPr txBox="1"/>
          <p:nvPr/>
        </p:nvSpPr>
        <p:spPr>
          <a:xfrm>
            <a:off x="935495" y="2222211"/>
            <a:ext cx="6858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Some people never go crazy. What truly horrible lives they must lead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- </a:t>
            </a:r>
            <a:r>
              <a:rPr lang="sr-Latn-RS" dirty="0"/>
              <a:t>Charles </a:t>
            </a:r>
            <a:r>
              <a:rPr lang="sr-Latn-RS" dirty="0" smtClean="0"/>
              <a:t>Bukowski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23575" y="3102203"/>
            <a:ext cx="9119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are here to laugh at the odds and live our lives so well that Death will tremble to take us</a:t>
            </a:r>
            <a:r>
              <a:rPr lang="en-US" i="1" dirty="0" smtClean="0"/>
              <a:t>.</a:t>
            </a:r>
            <a:endParaRPr lang="en-US" dirty="0" smtClean="0"/>
          </a:p>
          <a:p>
            <a:r>
              <a:rPr lang="en-US" i="1" dirty="0"/>
              <a:t>-</a:t>
            </a:r>
            <a:r>
              <a:rPr lang="sr-Latn-RS" dirty="0" smtClean="0"/>
              <a:t> </a:t>
            </a:r>
            <a:r>
              <a:rPr lang="sr-Latn-RS" dirty="0"/>
              <a:t>Charles Bukowski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23575" y="4042063"/>
            <a:ext cx="6112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 don't hate people. I just feel better when they aren't around.</a:t>
            </a:r>
            <a:r>
              <a:rPr lang="sr-Latn-RS" dirty="0"/>
              <a:t> 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sr-Latn-RS" dirty="0" smtClean="0"/>
              <a:t>Charles </a:t>
            </a:r>
            <a:r>
              <a:rPr lang="sr-Latn-RS" dirty="0"/>
              <a:t>Bukowski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3575" y="4981923"/>
            <a:ext cx="8092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The world breaks everyone, and afterward, some are strong at the broken places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- Ernest Hemingway</a:t>
            </a:r>
            <a:endParaRPr lang="sr-Cyrl-RS" dirty="0"/>
          </a:p>
        </p:txBody>
      </p:sp>
      <p:sp>
        <p:nvSpPr>
          <p:cNvPr id="8" name="TextBox 7"/>
          <p:cNvSpPr txBox="1"/>
          <p:nvPr/>
        </p:nvSpPr>
        <p:spPr>
          <a:xfrm>
            <a:off x="923575" y="5851840"/>
            <a:ext cx="74227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But man is not made for defeat. A man can be destroyed but not defeated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- Ernest Hemingway</a:t>
            </a:r>
            <a:endParaRPr lang="sr-Cyrl-RS" dirty="0"/>
          </a:p>
        </p:txBody>
      </p:sp>
      <p:sp>
        <p:nvSpPr>
          <p:cNvPr id="9" name="TextBox 8"/>
          <p:cNvSpPr txBox="1"/>
          <p:nvPr/>
        </p:nvSpPr>
        <p:spPr>
          <a:xfrm>
            <a:off x="9461600" y="263859"/>
            <a:ext cx="1768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~ЦИТАТИ~</a:t>
            </a:r>
            <a:endParaRPr lang="sr-Cyrl-RS" sz="2400" dirty="0"/>
          </a:p>
        </p:txBody>
      </p:sp>
    </p:spTree>
    <p:extLst>
      <p:ext uri="{BB962C8B-B14F-4D97-AF65-F5344CB8AC3E}">
        <p14:creationId xmlns:p14="http://schemas.microsoft.com/office/powerpoint/2010/main" val="194163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2249" y="4877790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ru-RU" dirty="0"/>
              <a:t>Вања Губерунић 4/1</a:t>
            </a:r>
            <a:br>
              <a:rPr lang="ru-RU" dirty="0"/>
            </a:br>
            <a:r>
              <a:rPr lang="ru-RU" dirty="0"/>
              <a:t>Четврта гимназија у Београду</a:t>
            </a:r>
            <a:r>
              <a:rPr lang="ru-RU" dirty="0" smtClean="0"/>
              <a:t>, 2020</a:t>
            </a:r>
            <a:r>
              <a:rPr lang="ru-RU" dirty="0"/>
              <a:t>.</a:t>
            </a:r>
            <a:br>
              <a:rPr lang="ru-RU" dirty="0"/>
            </a:b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27466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095" y="493295"/>
            <a:ext cx="6833937" cy="770021"/>
          </a:xfrm>
        </p:spPr>
        <p:txBody>
          <a:bodyPr/>
          <a:lstStyle/>
          <a:p>
            <a:r>
              <a:rPr lang="sr-Cyrl-RS" dirty="0" smtClean="0"/>
              <a:t>ИЗГУБЉЕНА ГЕНЕРАЦИЈА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095" y="1732548"/>
            <a:ext cx="9986211" cy="47043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sz="1600" dirty="0" smtClean="0"/>
          </a:p>
          <a:p>
            <a:pPr marL="0" indent="0">
              <a:buNone/>
            </a:pPr>
            <a:r>
              <a:rPr lang="sr-Cyrl-RS" sz="1600" dirty="0" smtClean="0"/>
              <a:t>~ „</a:t>
            </a:r>
            <a:r>
              <a:rPr lang="sr-Cyrl-R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Изгубљена генерација</a:t>
            </a:r>
            <a:r>
              <a:rPr lang="sr-Cyrl-RS" sz="1600" dirty="0" smtClean="0"/>
              <a:t>“ </a:t>
            </a:r>
            <a:r>
              <a:rPr lang="sr-Cyrl-RS" sz="1600" dirty="0" smtClean="0">
                <a:solidFill>
                  <a:schemeClr val="tx1"/>
                </a:solidFill>
              </a:rPr>
              <a:t>– у најширем смислу се односи  на све младе људе које је задесио Први светски рат рат, економска криза и генерално</a:t>
            </a:r>
          </a:p>
          <a:p>
            <a:pPr marL="0" indent="0">
              <a:buNone/>
            </a:pPr>
            <a:r>
              <a:rPr lang="sr-Cyrl-RS" sz="1600" dirty="0" smtClean="0">
                <a:solidFill>
                  <a:schemeClr val="tx1"/>
                </a:solidFill>
              </a:rPr>
              <a:t>~ изгубљени у смислу дезоријентисани, замишљени, у свом свету.</a:t>
            </a:r>
          </a:p>
          <a:p>
            <a:pPr marL="0" indent="0">
              <a:buNone/>
            </a:pPr>
            <a:r>
              <a:rPr lang="sr-Cyrl-RS" sz="1600" dirty="0" smtClean="0">
                <a:solidFill>
                  <a:schemeClr val="tx1"/>
                </a:solidFill>
              </a:rPr>
              <a:t>~ У ужем смислу то се односи на групу америчких писаца који су живели у Паризу током 1920. </a:t>
            </a:r>
            <a:br>
              <a:rPr lang="sr-Cyrl-RS" sz="1600" dirty="0" smtClean="0">
                <a:solidFill>
                  <a:schemeClr val="tx1"/>
                </a:solidFill>
              </a:rPr>
            </a:br>
            <a:r>
              <a:rPr lang="sr-Cyrl-RS" sz="1600" dirty="0" smtClean="0">
                <a:solidFill>
                  <a:schemeClr val="tx1"/>
                </a:solidFill>
              </a:rPr>
              <a:t>Гертруда Стајн је осмислила овај термин, а Ернест Хемингвеј га је популаризовао.</a:t>
            </a:r>
          </a:p>
          <a:p>
            <a:pPr marL="0" indent="0">
              <a:buNone/>
            </a:pPr>
            <a:r>
              <a:rPr lang="sr-Cyrl-RS" sz="1600" dirty="0" smtClean="0">
                <a:solidFill>
                  <a:schemeClr val="tx1"/>
                </a:solidFill>
              </a:rPr>
              <a:t>~ Њихово стваралаштво се заснивало на њиховом доживљају Првог свтског рата и година које су уследиле након тога. Често су писали о својим искуствима, па су дела имала аутобиографски карактер. Освртали су се на живот богатих у то време. Друга тема којом су се бавили била је </a:t>
            </a:r>
            <a:r>
              <a:rPr lang="sr-Cyrl-RS" sz="1600" i="1" dirty="0" smtClean="0">
                <a:solidFill>
                  <a:schemeClr val="tx1"/>
                </a:solidFill>
              </a:rPr>
              <a:t>смрт америчког сна</a:t>
            </a:r>
            <a:r>
              <a:rPr lang="sr-Cyrl-RS" sz="1600" dirty="0" smtClean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sr-Cyrl-RS" sz="1600" dirty="0" smtClean="0">
                <a:solidFill>
                  <a:schemeClr val="tx1"/>
                </a:solidFill>
              </a:rPr>
              <a:t>~ Најзначајнији писци ове генерације су </a:t>
            </a:r>
            <a:r>
              <a:rPr lang="sr-Cyrl-R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Ернест Хемингвеј</a:t>
            </a:r>
            <a:r>
              <a:rPr lang="sr-Cyrl-RS" sz="1600" dirty="0" smtClean="0"/>
              <a:t>, </a:t>
            </a:r>
            <a:r>
              <a:rPr lang="sr-Cyrl-R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Францис Скот Фицџералд</a:t>
            </a:r>
            <a:r>
              <a:rPr lang="sr-Cyrl-RS" sz="1600" dirty="0" smtClean="0"/>
              <a:t>, </a:t>
            </a:r>
            <a:r>
              <a:rPr lang="sr-Cyrl-R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Џон Дос Пасос </a:t>
            </a:r>
            <a:r>
              <a:rPr lang="sr-Cyrl-RS" sz="1600" dirty="0" smtClean="0">
                <a:solidFill>
                  <a:schemeClr val="tx1"/>
                </a:solidFill>
              </a:rPr>
              <a:t>и </a:t>
            </a:r>
            <a:r>
              <a:rPr lang="sr-Cyrl-R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Вилијем Фокнер.</a:t>
            </a:r>
          </a:p>
          <a:p>
            <a:pPr marL="0" indent="0">
              <a:buNone/>
            </a:pPr>
            <a:r>
              <a:rPr lang="sr-Cyrl-RS" sz="1600" dirty="0" smtClean="0">
                <a:solidFill>
                  <a:schemeClr val="tx1"/>
                </a:solidFill>
              </a:rPr>
              <a:t>~ Они користе реализам, али се у њиховим делима запажа и натурализам, као и утицај новијих праваца. Реалистички приказана радња и јунаци, налазе допуну у сасвим модерном доживлјају и приказу света, односно у роману тока свести</a:t>
            </a:r>
          </a:p>
          <a:p>
            <a:pPr marL="0" indent="0">
              <a:buNone/>
            </a:pPr>
            <a:endParaRPr lang="sr-Cyrl-RS" sz="1600" dirty="0" smtClean="0"/>
          </a:p>
          <a:p>
            <a:pPr marL="0" indent="0">
              <a:buNone/>
            </a:pPr>
            <a:endParaRPr lang="sr-Cyrl-RS" sz="1600" dirty="0"/>
          </a:p>
        </p:txBody>
      </p:sp>
    </p:spTree>
    <p:extLst>
      <p:ext uri="{BB962C8B-B14F-4D97-AF65-F5344CB8AC3E}">
        <p14:creationId xmlns:p14="http://schemas.microsoft.com/office/powerpoint/2010/main" val="136884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178" y="4554674"/>
            <a:ext cx="4443984" cy="823912"/>
          </a:xfrm>
        </p:spPr>
        <p:txBody>
          <a:bodyPr/>
          <a:lstStyle/>
          <a:p>
            <a:r>
              <a:rPr lang="sr-Cyrl-RS" sz="2800" dirty="0" smtClean="0"/>
              <a:t>Ернест Хемингвеј </a:t>
            </a:r>
          </a:p>
          <a:p>
            <a:r>
              <a:rPr lang="sr-Cyrl-RS" sz="2800" dirty="0" smtClean="0"/>
              <a:t>(1899-1961)</a:t>
            </a:r>
            <a:endParaRPr lang="sr-Cyrl-RS" sz="28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78" y="767609"/>
            <a:ext cx="4247147" cy="3539289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48135" y="5576888"/>
            <a:ext cx="4941082" cy="823912"/>
          </a:xfrm>
        </p:spPr>
        <p:txBody>
          <a:bodyPr/>
          <a:lstStyle/>
          <a:p>
            <a:r>
              <a:rPr lang="sr-Cyrl-RS" sz="2800" dirty="0"/>
              <a:t>Францис Скот </a:t>
            </a:r>
            <a:r>
              <a:rPr lang="sr-Cyrl-RS" sz="2800" dirty="0" smtClean="0"/>
              <a:t>Фицџералд (1896-1940)</a:t>
            </a:r>
            <a:endParaRPr lang="sr-Cyrl-RS" sz="28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135" y="702157"/>
            <a:ext cx="3308686" cy="4406338"/>
          </a:xfrm>
        </p:spPr>
      </p:pic>
    </p:spTree>
    <p:extLst>
      <p:ext uri="{BB962C8B-B14F-4D97-AF65-F5344CB8AC3E}">
        <p14:creationId xmlns:p14="http://schemas.microsoft.com/office/powerpoint/2010/main" val="245020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36914"/>
            <a:ext cx="9601200" cy="4430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1600" dirty="0" smtClean="0"/>
              <a:t>~ „</a:t>
            </a:r>
            <a:r>
              <a:rPr lang="sr-Cyrl-R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Суце се поново рађа</a:t>
            </a:r>
            <a:r>
              <a:rPr lang="sr-Cyrl-RS" dirty="0" smtClean="0">
                <a:solidFill>
                  <a:schemeClr val="tx1"/>
                </a:solidFill>
              </a:rPr>
              <a:t>“ је Хемингвејево прво књижевно дело. Роман описује становништво „изгубљене генрације“, како љубав према уживању тако и нихилистичку страну њихових погледа.</a:t>
            </a:r>
            <a:r>
              <a:rPr lang="sr-Cyrl-RS" dirty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„</a:t>
            </a:r>
            <a:r>
              <a:rPr lang="sr-Cyrl-R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Збогом оружје</a:t>
            </a:r>
            <a:r>
              <a:rPr lang="sr-Cyrl-RS" dirty="0" smtClean="0">
                <a:solidFill>
                  <a:schemeClr val="tx1"/>
                </a:solidFill>
              </a:rPr>
              <a:t>“ је аутобиографски роман, који описује стање на италијаснком фронту.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</a:rPr>
              <a:t>~ „</a:t>
            </a:r>
            <a:r>
              <a:rPr lang="sr-Cyrl-R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Велики Гетсби</a:t>
            </a:r>
            <a:r>
              <a:rPr lang="sr-Cyrl-RS" dirty="0" smtClean="0">
                <a:solidFill>
                  <a:schemeClr val="tx1"/>
                </a:solidFill>
              </a:rPr>
              <a:t>“ је Фитцџералдов роман, који истражује декаденцију, идеализам и отпор према променама и социјалним превирањима. Описује корупцију, која је уследила након Првог светског рата. 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</a:rPr>
              <a:t>~ Роман Вилијама Фокнера „</a:t>
            </a:r>
            <a:r>
              <a:rPr lang="sr-Cyrl-R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Бука и бес</a:t>
            </a:r>
            <a:r>
              <a:rPr lang="sr-Cyrl-RS" dirty="0" smtClean="0">
                <a:solidFill>
                  <a:schemeClr val="tx1"/>
                </a:solidFill>
              </a:rPr>
              <a:t>“ је слика интелектуалног, моралног, еммоционалног и физичког распада света у прекретници, ослобођен не само већине његових бивших јаких тачака, већ и капацитета за љубав. Роман је метафоричка слика целог света с краја треће деценије 20. века.</a:t>
            </a:r>
            <a:endParaRPr lang="sr-Cyrl-R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3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366" y="481262"/>
            <a:ext cx="4247150" cy="1275348"/>
          </a:xfrm>
        </p:spPr>
        <p:txBody>
          <a:bodyPr>
            <a:normAutofit/>
          </a:bodyPr>
          <a:lstStyle/>
          <a:p>
            <a:r>
              <a:rPr lang="sr-Cyrl-RS" sz="4000" dirty="0" smtClean="0"/>
              <a:t>ЕЗРА ПАУНД (1885-1972)</a:t>
            </a:r>
            <a:endParaRPr lang="sr-Cyrl-R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366" y="2009275"/>
            <a:ext cx="6304547" cy="45840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RS" sz="1700" dirty="0" smtClean="0"/>
              <a:t>~ </a:t>
            </a:r>
            <a:r>
              <a:rPr lang="sr-Cyrl-RS" sz="1700" dirty="0" smtClean="0">
                <a:solidFill>
                  <a:schemeClr val="tx1"/>
                </a:solidFill>
              </a:rPr>
              <a:t>Савременик „изгубљене генерације“, песинк.</a:t>
            </a:r>
          </a:p>
          <a:p>
            <a:pPr marL="0" indent="0">
              <a:buNone/>
            </a:pPr>
            <a:r>
              <a:rPr lang="sr-Cyrl-RS" sz="1700" dirty="0" smtClean="0">
                <a:solidFill>
                  <a:schemeClr val="tx1"/>
                </a:solidFill>
              </a:rPr>
              <a:t>~ Био је контр</a:t>
            </a:r>
            <a:r>
              <a:rPr lang="sr-Latn-RS" sz="1700" dirty="0" smtClean="0">
                <a:solidFill>
                  <a:schemeClr val="tx1"/>
                </a:solidFill>
              </a:rPr>
              <a:t>o</a:t>
            </a:r>
            <a:r>
              <a:rPr lang="sr-Cyrl-RS" sz="1700" dirty="0" smtClean="0">
                <a:solidFill>
                  <a:schemeClr val="tx1"/>
                </a:solidFill>
              </a:rPr>
              <a:t>верзна личност због својих убеђења, јер је подржавао неофашизам након Другог светског рата. Његово стваралаштво је много значајно и без обзира на његова убеђења не смемо га занемарити.</a:t>
            </a:r>
          </a:p>
          <a:p>
            <a:pPr marL="0" indent="0">
              <a:buNone/>
            </a:pPr>
            <a:r>
              <a:rPr lang="sr-Cyrl-RS" sz="1700" dirty="0" smtClean="0">
                <a:solidFill>
                  <a:schemeClr val="tx1"/>
                </a:solidFill>
              </a:rPr>
              <a:t>~ Био је инспирација многих писаца, а неки од њих је Орвел</a:t>
            </a:r>
          </a:p>
          <a:p>
            <a:pPr marL="0" indent="0">
              <a:buNone/>
            </a:pPr>
            <a:r>
              <a:rPr lang="sr-Cyrl-RS" sz="1700" dirty="0" smtClean="0">
                <a:solidFill>
                  <a:schemeClr val="tx1"/>
                </a:solidFill>
              </a:rPr>
              <a:t>~ Дуго је живео у Паризу и у Италији, па је прихватио и авангардну европску поезију</a:t>
            </a:r>
          </a:p>
          <a:p>
            <a:pPr marL="0" indent="0">
              <a:buNone/>
            </a:pPr>
            <a:r>
              <a:rPr lang="sr-Cyrl-RS" sz="1700" dirty="0" smtClean="0">
                <a:solidFill>
                  <a:schemeClr val="tx1"/>
                </a:solidFill>
              </a:rPr>
              <a:t>~ </a:t>
            </a:r>
            <a:r>
              <a:rPr lang="sr-Cyrl-RS" sz="1700" dirty="0">
                <a:solidFill>
                  <a:schemeClr val="tx1"/>
                </a:solidFill>
              </a:rPr>
              <a:t>З</a:t>
            </a:r>
            <a:r>
              <a:rPr lang="sr-Cyrl-RS" sz="1700" dirty="0" smtClean="0">
                <a:solidFill>
                  <a:schemeClr val="tx1"/>
                </a:solidFill>
              </a:rPr>
              <a:t>начајно дело је „</a:t>
            </a:r>
            <a:r>
              <a:rPr lang="sr-Cyrl-RS" sz="17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Певања Езре Паунда</a:t>
            </a:r>
            <a:r>
              <a:rPr lang="sr-Cyrl-RS" sz="1700" dirty="0" smtClean="0">
                <a:solidFill>
                  <a:schemeClr val="tx1"/>
                </a:solidFill>
              </a:rPr>
              <a:t>“, која су настајала у периоду од 1919. до 1970. године. Певања чине различите слике, колажи и у све то додаје елементе свог живота.</a:t>
            </a:r>
          </a:p>
          <a:p>
            <a:pPr marL="0" indent="0">
              <a:buNone/>
            </a:pPr>
            <a:r>
              <a:rPr lang="sr-Cyrl-RS" sz="1700" dirty="0" smtClean="0">
                <a:solidFill>
                  <a:schemeClr val="tx1"/>
                </a:solidFill>
              </a:rPr>
              <a:t>~ </a:t>
            </a:r>
            <a:r>
              <a:rPr lang="ru-RU" sz="1700" dirty="0">
                <a:solidFill>
                  <a:schemeClr val="tx1"/>
                </a:solidFill>
              </a:rPr>
              <a:t>У књизи Чарсла Нормана Паунд је бунтовник надахнут Џојсовом идејом изгнанства из романа „Портрет уметника у младости”, која каже: „Нећу служити ономе у шта више не верујем, звало се то мој дом, моја отаџбина или моја црква: и покушаћу да се изразим у неком облику живота или уметности што слободније и потпуније могу, служећи се у своју одбрану јединим оружјем које себи дозвољавам: ћутањем, изгнанством и лукавством.”</a:t>
            </a:r>
            <a:endParaRPr lang="sr-Cyrl-RS" sz="17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r-Cyrl-RS" sz="1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527" y="685800"/>
            <a:ext cx="3925361" cy="22468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527" y="3478629"/>
            <a:ext cx="4018546" cy="241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9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842" y="637675"/>
            <a:ext cx="3092116" cy="529388"/>
          </a:xfrm>
        </p:spPr>
        <p:txBody>
          <a:bodyPr>
            <a:normAutofit/>
          </a:bodyPr>
          <a:lstStyle/>
          <a:p>
            <a:r>
              <a:rPr lang="sr-Cyrl-RS" sz="2000" dirty="0" smtClean="0">
                <a:solidFill>
                  <a:schemeClr val="tx1"/>
                </a:solidFill>
              </a:rPr>
              <a:t>ПЕСМЕ ЕЗРЕ ПАУНДА</a:t>
            </a:r>
            <a:endParaRPr lang="sr-Cyrl-RS" sz="20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998621" y="1491916"/>
            <a:ext cx="6063916" cy="3447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chemeClr val="tx1"/>
                </a:solidFill>
              </a:rPr>
              <a:t>DUM CAPITOLIUM SCANDET*</a:t>
            </a:r>
          </a:p>
          <a:p>
            <a:pPr marL="0" indent="0">
              <a:buNone/>
            </a:pPr>
            <a:r>
              <a:rPr lang="ru-RU" sz="1800" i="1" dirty="0">
                <a:solidFill>
                  <a:schemeClr val="tx1"/>
                </a:solidFill>
              </a:rPr>
              <a:t>Колико ће их после мене доћи да певају добро као ја и</a:t>
            </a:r>
            <a:br>
              <a:rPr lang="ru-RU" sz="1800" i="1" dirty="0">
                <a:solidFill>
                  <a:schemeClr val="tx1"/>
                </a:solidFill>
              </a:rPr>
            </a:br>
            <a:r>
              <a:rPr lang="ru-RU" sz="1800" i="1" dirty="0">
                <a:solidFill>
                  <a:schemeClr val="tx1"/>
                </a:solidFill>
              </a:rPr>
              <a:t>нимало боље од мене,</a:t>
            </a:r>
            <a:br>
              <a:rPr lang="ru-RU" sz="1800" i="1" dirty="0">
                <a:solidFill>
                  <a:schemeClr val="tx1"/>
                </a:solidFill>
              </a:rPr>
            </a:br>
            <a:r>
              <a:rPr lang="ru-RU" sz="1800" i="1" dirty="0">
                <a:solidFill>
                  <a:schemeClr val="tx1"/>
                </a:solidFill>
              </a:rPr>
              <a:t>Да изговарају суштину своје истине</a:t>
            </a:r>
            <a:br>
              <a:rPr lang="ru-RU" sz="1800" i="1" dirty="0">
                <a:solidFill>
                  <a:schemeClr val="tx1"/>
                </a:solidFill>
              </a:rPr>
            </a:br>
            <a:r>
              <a:rPr lang="ru-RU" sz="1800" i="1" dirty="0">
                <a:solidFill>
                  <a:schemeClr val="tx1"/>
                </a:solidFill>
              </a:rPr>
              <a:t>као што сам их учио да говоре;</a:t>
            </a:r>
            <a:br>
              <a:rPr lang="ru-RU" sz="1800" i="1" dirty="0">
                <a:solidFill>
                  <a:schemeClr val="tx1"/>
                </a:solidFill>
              </a:rPr>
            </a:br>
            <a:r>
              <a:rPr lang="ru-RU" sz="1800" i="1" dirty="0">
                <a:solidFill>
                  <a:schemeClr val="tx1"/>
                </a:solidFill>
              </a:rPr>
              <a:t>Плоде мог семена,</a:t>
            </a:r>
            <a:br>
              <a:rPr lang="ru-RU" sz="1800" i="1" dirty="0">
                <a:solidFill>
                  <a:schemeClr val="tx1"/>
                </a:solidFill>
              </a:rPr>
            </a:br>
            <a:r>
              <a:rPr lang="ru-RU" sz="1800" i="1" dirty="0">
                <a:solidFill>
                  <a:schemeClr val="tx1"/>
                </a:solidFill>
              </a:rPr>
              <a:t>О моја безимена децо.</a:t>
            </a:r>
            <a:br>
              <a:rPr lang="ru-RU" sz="1800" i="1" dirty="0">
                <a:solidFill>
                  <a:schemeClr val="tx1"/>
                </a:solidFill>
              </a:rPr>
            </a:br>
            <a:r>
              <a:rPr lang="ru-RU" sz="1800" i="1" dirty="0">
                <a:solidFill>
                  <a:schemeClr val="tx1"/>
                </a:solidFill>
              </a:rPr>
              <a:t>Знајте тада да сам вас некада волео,</a:t>
            </a:r>
            <a:br>
              <a:rPr lang="ru-RU" sz="1800" i="1" dirty="0">
                <a:solidFill>
                  <a:schemeClr val="tx1"/>
                </a:solidFill>
              </a:rPr>
            </a:br>
            <a:r>
              <a:rPr lang="ru-RU" sz="1800" i="1" dirty="0">
                <a:solidFill>
                  <a:schemeClr val="tx1"/>
                </a:solidFill>
              </a:rPr>
              <a:t>Јасни говорници, на сунцу наги, неспутани.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</a:rPr>
              <a:t>(*</a:t>
            </a:r>
            <a:r>
              <a:rPr lang="ru-RU" sz="1800" b="1" dirty="0">
                <a:solidFill>
                  <a:schemeClr val="tx1"/>
                </a:solidFill>
              </a:rPr>
              <a:t>Чим се попео на Капитол</a:t>
            </a:r>
            <a:r>
              <a:rPr lang="ru-RU" sz="1800" dirty="0">
                <a:solidFill>
                  <a:schemeClr val="tx1"/>
                </a:solidFill>
              </a:rPr>
              <a:t>)</a:t>
            </a:r>
          </a:p>
          <a:p>
            <a:endParaRPr lang="sr-Cyrl-RS" dirty="0"/>
          </a:p>
        </p:txBody>
      </p:sp>
      <p:sp>
        <p:nvSpPr>
          <p:cNvPr id="6" name="TextBox 5"/>
          <p:cNvSpPr txBox="1"/>
          <p:nvPr/>
        </p:nvSpPr>
        <p:spPr>
          <a:xfrm>
            <a:off x="7724274" y="1491916"/>
            <a:ext cx="27552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Сусрет</a:t>
            </a:r>
          </a:p>
          <a:p>
            <a:r>
              <a:rPr lang="ru-RU" i="1" dirty="0"/>
              <a:t>И док су говорили о новој моралности</a:t>
            </a:r>
            <a:br>
              <a:rPr lang="ru-RU" i="1" dirty="0"/>
            </a:br>
            <a:r>
              <a:rPr lang="ru-RU" i="1" dirty="0"/>
              <a:t>Њене очи су ме истраживале.</a:t>
            </a:r>
            <a:br>
              <a:rPr lang="ru-RU" i="1" dirty="0"/>
            </a:br>
            <a:r>
              <a:rPr lang="ru-RU" i="1" dirty="0"/>
              <a:t>И када сам устао да одем</a:t>
            </a:r>
            <a:br>
              <a:rPr lang="ru-RU" i="1" dirty="0"/>
            </a:br>
            <a:r>
              <a:rPr lang="ru-RU" i="1" dirty="0"/>
              <a:t>Прсти су јој били као ткиво</a:t>
            </a:r>
            <a:br>
              <a:rPr lang="ru-RU" i="1" dirty="0"/>
            </a:br>
            <a:r>
              <a:rPr lang="ru-RU" i="1" dirty="0"/>
              <a:t>Јапанске папирне салвете.</a:t>
            </a:r>
          </a:p>
        </p:txBody>
      </p:sp>
    </p:spTree>
    <p:extLst>
      <p:ext uri="{BB962C8B-B14F-4D97-AF65-F5344CB8AC3E}">
        <p14:creationId xmlns:p14="http://schemas.microsoft.com/office/powerpoint/2010/main" val="140929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148" y="685800"/>
            <a:ext cx="5486399" cy="914400"/>
          </a:xfrm>
        </p:spPr>
        <p:txBody>
          <a:bodyPr>
            <a:normAutofit fontScale="90000"/>
          </a:bodyPr>
          <a:lstStyle/>
          <a:p>
            <a:r>
              <a:rPr lang="sr-Cyrl-RS" sz="4000" dirty="0" smtClean="0"/>
              <a:t>ТЕНЕСИ ВИЛИЈАМС </a:t>
            </a:r>
            <a:br>
              <a:rPr lang="sr-Cyrl-RS" sz="4000" dirty="0" smtClean="0"/>
            </a:br>
            <a:r>
              <a:rPr lang="sr-Cyrl-RS" sz="4000" dirty="0" smtClean="0"/>
              <a:t>(1911-1983)</a:t>
            </a:r>
            <a:endParaRPr lang="sr-Cyrl-R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148" y="2021305"/>
            <a:ext cx="5678905" cy="4207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1600" dirty="0" smtClean="0">
                <a:solidFill>
                  <a:schemeClr val="tx1"/>
                </a:solidFill>
              </a:rPr>
              <a:t>~ Драмски и прозни писац</a:t>
            </a:r>
          </a:p>
          <a:p>
            <a:pPr marL="0" indent="0">
              <a:buNone/>
            </a:pPr>
            <a:r>
              <a:rPr lang="sr-Cyrl-RS" sz="1600" dirty="0" smtClean="0">
                <a:solidFill>
                  <a:schemeClr val="tx1"/>
                </a:solidFill>
              </a:rPr>
              <a:t>~ Значајне драме </a:t>
            </a:r>
            <a:r>
              <a:rPr lang="sr-Cyrl-RS" sz="1600" dirty="0" smtClean="0"/>
              <a:t>– „</a:t>
            </a:r>
            <a:r>
              <a:rPr lang="sr-Cyrl-R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Стаклена менажерија</a:t>
            </a:r>
            <a:r>
              <a:rPr lang="sr-Cyrl-RS" sz="1600" dirty="0" smtClean="0"/>
              <a:t>“, „</a:t>
            </a:r>
            <a:r>
              <a:rPr lang="sr-Cyrl-R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Трамвај звани жеља</a:t>
            </a:r>
            <a:r>
              <a:rPr lang="sr-Cyrl-RS" sz="1600" dirty="0" smtClean="0"/>
              <a:t>“ </a:t>
            </a:r>
            <a:r>
              <a:rPr lang="sr-Cyrl-RS" sz="1600" dirty="0" smtClean="0">
                <a:solidFill>
                  <a:schemeClr val="tx1"/>
                </a:solidFill>
              </a:rPr>
              <a:t>и</a:t>
            </a:r>
            <a:r>
              <a:rPr lang="sr-Cyrl-RS" sz="1600" dirty="0" smtClean="0"/>
              <a:t> „</a:t>
            </a:r>
            <a:r>
              <a:rPr lang="sr-Cyrl-R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Мачка на усијаном лименом крову</a:t>
            </a:r>
            <a:r>
              <a:rPr lang="sr-Cyrl-RS" sz="1600" dirty="0" smtClean="0"/>
              <a:t>“. </a:t>
            </a:r>
            <a:r>
              <a:rPr lang="sr-Cyrl-RS" sz="1600" dirty="0" smtClean="0">
                <a:solidFill>
                  <a:schemeClr val="tx1"/>
                </a:solidFill>
              </a:rPr>
              <a:t>Ову су псхиолошке драме у чијем су средишту породичне теме. Јунаци не желе да прихвате малограђански начин живота</a:t>
            </a:r>
            <a:r>
              <a:rPr lang="sr-Cyrl-RS" sz="1600" dirty="0" smtClean="0"/>
              <a:t>.</a:t>
            </a:r>
          </a:p>
          <a:p>
            <a:pPr marL="0" indent="0">
              <a:buNone/>
            </a:pPr>
            <a:r>
              <a:rPr lang="sr-Cyrl-RS" sz="1600" dirty="0" smtClean="0">
                <a:solidFill>
                  <a:schemeClr val="tx1"/>
                </a:solidFill>
              </a:rPr>
              <a:t>~ </a:t>
            </a:r>
            <a:r>
              <a:rPr lang="ru-RU" sz="1600" dirty="0">
                <a:solidFill>
                  <a:schemeClr val="tx1"/>
                </a:solidFill>
              </a:rPr>
              <a:t>Освојио је </a:t>
            </a:r>
            <a:r>
              <a:rPr lang="ru-RU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две Пулицерове награде за драму</a:t>
            </a:r>
            <a:r>
              <a:rPr lang="ru-RU" sz="1600" dirty="0"/>
              <a:t>: </a:t>
            </a:r>
            <a:r>
              <a:rPr lang="ru-RU" sz="1600" i="1" dirty="0" smtClean="0">
                <a:solidFill>
                  <a:schemeClr val="tx1"/>
                </a:solidFill>
              </a:rPr>
              <a:t>Трамвај </a:t>
            </a:r>
            <a:r>
              <a:rPr lang="ru-RU" sz="1600" i="1" dirty="0">
                <a:solidFill>
                  <a:schemeClr val="tx1"/>
                </a:solidFill>
              </a:rPr>
              <a:t>звани жеља</a:t>
            </a:r>
            <a:r>
              <a:rPr lang="ru-RU" sz="1600" dirty="0">
                <a:solidFill>
                  <a:schemeClr val="tx1"/>
                </a:solidFill>
              </a:rPr>
              <a:t> 1948. и за драму </a:t>
            </a:r>
            <a:r>
              <a:rPr lang="ru-RU" sz="1600" i="1" dirty="0">
                <a:solidFill>
                  <a:schemeClr val="tx1"/>
                </a:solidFill>
              </a:rPr>
              <a:t>Мачка на усијаном лименом крову</a:t>
            </a:r>
            <a:r>
              <a:rPr lang="ru-RU" sz="1600" dirty="0">
                <a:solidFill>
                  <a:schemeClr val="tx1"/>
                </a:solidFill>
              </a:rPr>
              <a:t> 1955. Поред тога, његове драме </a:t>
            </a:r>
            <a:r>
              <a:rPr lang="ru-RU" sz="1600" i="1" dirty="0">
                <a:solidFill>
                  <a:schemeClr val="tx1"/>
                </a:solidFill>
              </a:rPr>
              <a:t>Стаклена менажерија </a:t>
            </a:r>
            <a:r>
              <a:rPr lang="ru-RU" sz="1600" dirty="0">
                <a:solidFill>
                  <a:schemeClr val="tx1"/>
                </a:solidFill>
              </a:rPr>
              <a:t>из 1945. и </a:t>
            </a:r>
            <a:r>
              <a:rPr lang="ru-RU" sz="1600" i="1" dirty="0">
                <a:solidFill>
                  <a:schemeClr val="tx1"/>
                </a:solidFill>
              </a:rPr>
              <a:t>Ноћ игуане</a:t>
            </a:r>
            <a:r>
              <a:rPr lang="ru-RU" sz="1600" dirty="0">
                <a:solidFill>
                  <a:schemeClr val="tx1"/>
                </a:solidFill>
              </a:rPr>
              <a:t> из 1961. освојиле су награду </a:t>
            </a:r>
            <a:r>
              <a:rPr lang="ru-RU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Њујоршког удружења драмских критичара.</a:t>
            </a:r>
            <a:endParaRPr lang="sr-Cyrl-RS" sz="16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0423" y="685800"/>
            <a:ext cx="3815514" cy="22893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0423" y="3325477"/>
            <a:ext cx="2215314" cy="250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60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9" y="553453"/>
            <a:ext cx="5293895" cy="1118937"/>
          </a:xfrm>
        </p:spPr>
        <p:txBody>
          <a:bodyPr/>
          <a:lstStyle/>
          <a:p>
            <a:r>
              <a:rPr lang="sr-Cyrl-RS" dirty="0" smtClean="0"/>
              <a:t>Научна фантастика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552073"/>
            <a:ext cx="9601200" cy="5113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1600" dirty="0" smtClean="0">
                <a:solidFill>
                  <a:schemeClr val="tx1"/>
                </a:solidFill>
              </a:rPr>
              <a:t>~ Велики раст популарности научне фантастике био је </a:t>
            </a:r>
            <a:r>
              <a:rPr lang="sr-Cyrl-R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почетком 20. века</a:t>
            </a:r>
            <a:r>
              <a:rPr lang="sr-Cyrl-RS" sz="1600" dirty="0" smtClean="0"/>
              <a:t>. </a:t>
            </a:r>
            <a:r>
              <a:rPr lang="sr-Cyrl-RS" sz="1600" dirty="0" smtClean="0">
                <a:solidFill>
                  <a:schemeClr val="tx1"/>
                </a:solidFill>
              </a:rPr>
              <a:t>Тада су се дела објављивала као </a:t>
            </a:r>
            <a:r>
              <a:rPr lang="sr-Cyrl-R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претпарачки романи</a:t>
            </a:r>
            <a:r>
              <a:rPr lang="sr-Cyrl-RS" sz="1600" dirty="0" smtClean="0"/>
              <a:t>. </a:t>
            </a:r>
            <a:r>
              <a:rPr lang="sr-Cyrl-RS" sz="1600" dirty="0" smtClean="0">
                <a:solidFill>
                  <a:schemeClr val="tx1"/>
                </a:solidFill>
              </a:rPr>
              <a:t>Написан је огроман број дела, чији је квалитет био врло низак. Од тог периода потиче главна карактеристика овог правца, а то је да се </a:t>
            </a:r>
            <a:r>
              <a:rPr lang="sr-Cyrl-R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пише за велику публику </a:t>
            </a:r>
            <a:r>
              <a:rPr lang="sr-Cyrl-RS" sz="1600" dirty="0" smtClean="0"/>
              <a:t>и да има </a:t>
            </a:r>
            <a:r>
              <a:rPr lang="sr-Cyrl-R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јако ниске литерарне стандарде</a:t>
            </a:r>
            <a:r>
              <a:rPr lang="sr-Cyrl-RS" sz="1600" dirty="0" smtClean="0"/>
              <a:t>. </a:t>
            </a:r>
            <a:r>
              <a:rPr lang="sr-Cyrl-RS" sz="1600" dirty="0" smtClean="0">
                <a:solidFill>
                  <a:schemeClr val="tx1"/>
                </a:solidFill>
              </a:rPr>
              <a:t>Али у то време своје стваралаштво су започели писци попут </a:t>
            </a:r>
            <a:r>
              <a:rPr lang="sr-Cyrl-RS" sz="16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Исака Асимова</a:t>
            </a:r>
            <a:r>
              <a:rPr lang="sr-Cyrl-RS" sz="1600" dirty="0" smtClean="0"/>
              <a:t>, </a:t>
            </a:r>
            <a:r>
              <a:rPr lang="sr-Cyrl-RS" sz="16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Реја Бредберија</a:t>
            </a:r>
            <a:r>
              <a:rPr lang="sr-Cyrl-RS" sz="1600" dirty="0" smtClean="0"/>
              <a:t> као и </a:t>
            </a:r>
            <a:r>
              <a:rPr lang="sr-Cyrl-RS" sz="16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Трумана Капоте</a:t>
            </a:r>
            <a:r>
              <a:rPr lang="sr-Cyrl-RS" sz="1600" dirty="0" smtClean="0">
                <a:solidFill>
                  <a:schemeClr val="tx1"/>
                </a:solidFill>
              </a:rPr>
              <a:t>, који су овај жанр учинили значајнијим.</a:t>
            </a:r>
          </a:p>
          <a:p>
            <a:pPr marL="0" indent="0">
              <a:buNone/>
            </a:pPr>
            <a:r>
              <a:rPr lang="sr-Cyrl-RS" sz="1600" dirty="0" smtClean="0"/>
              <a:t>~ </a:t>
            </a:r>
            <a:r>
              <a:rPr lang="sr-Cyrl-RS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Труман Капоте </a:t>
            </a:r>
            <a:r>
              <a:rPr lang="sr-Cyrl-RS" sz="1600" dirty="0" smtClean="0">
                <a:solidFill>
                  <a:schemeClr val="tx1"/>
                </a:solidFill>
              </a:rPr>
              <a:t>је писао прозу, коју је заснивао на </a:t>
            </a:r>
            <a:r>
              <a:rPr lang="sr-Cyrl-R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бизарним догађајима</a:t>
            </a:r>
            <a:r>
              <a:rPr lang="sr-Cyrl-RS" sz="1600" dirty="0" smtClean="0"/>
              <a:t>. Њ</a:t>
            </a:r>
            <a:r>
              <a:rPr lang="sr-Cyrl-RS" sz="1600" dirty="0" smtClean="0">
                <a:solidFill>
                  <a:schemeClr val="tx1"/>
                </a:solidFill>
              </a:rPr>
              <a:t>егови</a:t>
            </a:r>
            <a:r>
              <a:rPr lang="sr-Cyrl-RS" sz="1600" dirty="0" smtClean="0"/>
              <a:t> јунаци су чудаци </a:t>
            </a:r>
            <a:r>
              <a:rPr lang="sr-Cyrl-RS" sz="1600" dirty="0" smtClean="0">
                <a:solidFill>
                  <a:schemeClr val="tx1"/>
                </a:solidFill>
              </a:rPr>
              <a:t>склони преступу и злочину. Један од значајнијих романа „</a:t>
            </a:r>
            <a:r>
              <a:rPr lang="sr-Cyrl-RS" sz="16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Хладнокрвно убиство</a:t>
            </a:r>
            <a:r>
              <a:rPr lang="sr-Cyrl-RS" sz="1600" dirty="0" smtClean="0">
                <a:solidFill>
                  <a:schemeClr val="tx1"/>
                </a:solidFill>
              </a:rPr>
              <a:t>“ је такође жанровски  научна фантастика, иако је Капоте овај роман класификовао као роман заснован на реалној причи,</a:t>
            </a:r>
            <a:r>
              <a:rPr lang="ru-RU" sz="1600" dirty="0">
                <a:solidFill>
                  <a:schemeClr val="tx1"/>
                </a:solidFill>
              </a:rPr>
              <a:t> настала директно инспирисана масакром породице Клатер у сеоском месту Холком, </a:t>
            </a:r>
            <a:r>
              <a:rPr lang="ru-RU" sz="1600" dirty="0" smtClean="0">
                <a:solidFill>
                  <a:schemeClr val="tx1"/>
                </a:solidFill>
              </a:rPr>
              <a:t>Канзас</a:t>
            </a:r>
            <a:r>
              <a:rPr lang="sr-Cyrl-RS" sz="1600" dirty="0" smtClean="0">
                <a:solidFill>
                  <a:schemeClr val="tx1"/>
                </a:solidFill>
              </a:rPr>
              <a:t>. Крај је ипак исувише нереалан те је дело сврстано у научну фантастику. „</a:t>
            </a:r>
            <a:r>
              <a:rPr lang="sr-Cyrl-R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Доручак код Тифанија</a:t>
            </a:r>
            <a:r>
              <a:rPr lang="sr-Cyrl-RS" sz="1600" dirty="0" smtClean="0">
                <a:solidFill>
                  <a:schemeClr val="tx1"/>
                </a:solidFill>
              </a:rPr>
              <a:t>“ је једно од његових најпознатијих дела, а данас је истоимени филм култни филм.  Главна јунакиња је постала узор многих девојка. Била је симбол младог богатог друштва, које у то време није радило ништа осим одлазака на забаве.</a:t>
            </a:r>
          </a:p>
          <a:p>
            <a:pPr marL="0" indent="0">
              <a:buNone/>
            </a:pPr>
            <a:r>
              <a:rPr lang="sr-Cyrl-RS" sz="1600" dirty="0" smtClean="0">
                <a:solidFill>
                  <a:schemeClr val="tx1"/>
                </a:solidFill>
              </a:rPr>
              <a:t>~ </a:t>
            </a:r>
            <a:r>
              <a:rPr lang="sr-Cyrl-RS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Исак Асимов </a:t>
            </a:r>
            <a:r>
              <a:rPr lang="sr-Cyrl-RS" sz="1600" dirty="0" smtClean="0">
                <a:solidFill>
                  <a:schemeClr val="tx1"/>
                </a:solidFill>
              </a:rPr>
              <a:t>је причу „</a:t>
            </a:r>
            <a:r>
              <a:rPr lang="sr-Cyrl-RS" sz="16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Последње питање</a:t>
            </a:r>
            <a:r>
              <a:rPr lang="sr-Cyrl-RS" sz="1600" dirty="0" smtClean="0">
                <a:solidFill>
                  <a:schemeClr val="tx1"/>
                </a:solidFill>
              </a:rPr>
              <a:t>“ сматрао својим најбољим делом. Он је поставио и </a:t>
            </a:r>
            <a:r>
              <a:rPr lang="sr-Cyrl-RS" sz="1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4 закона роботике</a:t>
            </a:r>
            <a:r>
              <a:rPr lang="sr-Cyrl-RS" sz="1600" dirty="0" smtClean="0">
                <a:solidFill>
                  <a:schemeClr val="tx1"/>
                </a:solidFill>
              </a:rPr>
              <a:t>, који важе и данас.</a:t>
            </a:r>
          </a:p>
          <a:p>
            <a:pPr marL="0" indent="0">
              <a:buNone/>
            </a:pPr>
            <a:r>
              <a:rPr lang="sr-Cyrl-RS" sz="1600" dirty="0" smtClean="0">
                <a:solidFill>
                  <a:schemeClr val="tx1"/>
                </a:solidFill>
              </a:rPr>
              <a:t>~ Једна од најпознатијих књига </a:t>
            </a:r>
            <a:r>
              <a:rPr lang="sr-Cyrl-RS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Реја Бредберија </a:t>
            </a:r>
            <a:r>
              <a:rPr lang="sr-Cyrl-RS" sz="1600" dirty="0" smtClean="0">
                <a:solidFill>
                  <a:schemeClr val="tx1"/>
                </a:solidFill>
              </a:rPr>
              <a:t>је „</a:t>
            </a:r>
            <a:r>
              <a:rPr lang="sr-Cyrl-RS" sz="16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Фаренхајт 451</a:t>
            </a:r>
            <a:r>
              <a:rPr lang="sr-Cyrl-RS" sz="1600" dirty="0" smtClean="0">
                <a:solidFill>
                  <a:schemeClr val="tx1"/>
                </a:solidFill>
              </a:rPr>
              <a:t>“. Роман је критика дистопијског друштва у којем се електричним медијима контролише народ и забрањује читање књига. Желео је да нагласи да телевизија и генеракно медији затупљују становништво, јер пружају само делимичне информације, које су често извучене из контекста.</a:t>
            </a:r>
          </a:p>
          <a:p>
            <a:pPr marL="0" indent="0">
              <a:buNone/>
            </a:pPr>
            <a:endParaRPr lang="sr-Cyrl-R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64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08" y="379054"/>
            <a:ext cx="3071573" cy="44817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31908" y="5040395"/>
            <a:ext cx="2755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/>
              <a:t>Труман Капоте</a:t>
            </a:r>
            <a:endParaRPr lang="sr-Cyrl-R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055" y="379054"/>
            <a:ext cx="3058788" cy="44817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626" y="379054"/>
            <a:ext cx="3707155" cy="27767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98055" y="5040395"/>
            <a:ext cx="13448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dirty="0" smtClean="0"/>
              <a:t>Исак Асимов</a:t>
            </a:r>
            <a:endParaRPr lang="sr-Cyrl-R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8143626" y="3155842"/>
            <a:ext cx="1369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dirty="0" smtClean="0"/>
              <a:t>Реј Бредбери</a:t>
            </a:r>
            <a:endParaRPr lang="sr-Cyrl-RS" sz="1600" dirty="0"/>
          </a:p>
        </p:txBody>
      </p:sp>
    </p:spTree>
    <p:extLst>
      <p:ext uri="{BB962C8B-B14F-4D97-AF65-F5344CB8AC3E}">
        <p14:creationId xmlns:p14="http://schemas.microsoft.com/office/powerpoint/2010/main" val="214033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TM10001105[[fn=Cadrage]]</Template>
  <TotalTime>711</TotalTime>
  <Words>1582</Words>
  <Application>Microsoft Office PowerPoint</Application>
  <PresentationFormat>Widescreen</PresentationFormat>
  <Paragraphs>93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Franklin Gothic Book</vt:lpstr>
      <vt:lpstr>Crop</vt:lpstr>
      <vt:lpstr>АМЕРИЧКА КЊИЖЕВНОСТ</vt:lpstr>
      <vt:lpstr>ИЗГУБЉЕНА ГЕНЕРАЦИЈА</vt:lpstr>
      <vt:lpstr>PowerPoint Presentation</vt:lpstr>
      <vt:lpstr>PowerPoint Presentation</vt:lpstr>
      <vt:lpstr>ЕЗРА ПАУНД (1885-1972)</vt:lpstr>
      <vt:lpstr>ПЕСМЕ ЕЗРЕ ПАУНДА</vt:lpstr>
      <vt:lpstr>ТЕНЕСИ ВИЛИЈАМС  (1911-1983)</vt:lpstr>
      <vt:lpstr>Научна фантастика</vt:lpstr>
      <vt:lpstr>PowerPoint Presentation</vt:lpstr>
      <vt:lpstr>ЧАРЛС БУКОВСКИ (1920-1994)</vt:lpstr>
      <vt:lpstr>PowerPoint Presentation</vt:lpstr>
      <vt:lpstr>ХЕНРИ МИЛЕР (1891-1980)</vt:lpstr>
      <vt:lpstr>СОЛ БЕЛОУ (1915-2005)</vt:lpstr>
      <vt:lpstr>НОРМАН МАЈЛЕР (1923-2007)</vt:lpstr>
      <vt:lpstr>ИРВИН ШО (1913-1984)</vt:lpstr>
      <vt:lpstr>ЏОН АПДАЈК (1923-2009)</vt:lpstr>
      <vt:lpstr>PowerPoint Presentation</vt:lpstr>
      <vt:lpstr>Вања Губерунић 4/1 Четврта гимназија у Београду, 2020.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ЕВРОПСКА КЊИЖЕВНОСТ</dc:title>
  <dc:creator>Vanja Guberinic</dc:creator>
  <cp:lastModifiedBy>Kondzulovic</cp:lastModifiedBy>
  <cp:revision>36</cp:revision>
  <dcterms:created xsi:type="dcterms:W3CDTF">2020-05-15T20:01:50Z</dcterms:created>
  <dcterms:modified xsi:type="dcterms:W3CDTF">2021-06-24T22:47:50Z</dcterms:modified>
</cp:coreProperties>
</file>